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076136056" r:id="rId3"/>
    <p:sldId id="2103812651" r:id="rId4"/>
    <p:sldId id="2103812693" r:id="rId5"/>
    <p:sldId id="593" r:id="rId6"/>
    <p:sldId id="2076136156" r:id="rId7"/>
    <p:sldId id="2076136159" r:id="rId8"/>
    <p:sldId id="2076136160" r:id="rId9"/>
    <p:sldId id="2076136120" r:id="rId10"/>
    <p:sldId id="2076136157" r:id="rId11"/>
    <p:sldId id="2076136165" r:id="rId12"/>
    <p:sldId id="2076136158" r:id="rId13"/>
    <p:sldId id="2103812694" r:id="rId14"/>
    <p:sldId id="2076136161" r:id="rId15"/>
    <p:sldId id="2103812678" r:id="rId16"/>
    <p:sldId id="2103812679" r:id="rId17"/>
    <p:sldId id="2076136163" r:id="rId18"/>
    <p:sldId id="2076136164" r:id="rId19"/>
    <p:sldId id="2103812687" r:id="rId20"/>
    <p:sldId id="20761361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C566AF-E143-ED8C-8355-3D07D103F39B}" name="Stefan Georgiev" initials="SG" userId="S::stgeorgi@microsoft.com::a2223ed1-8da9-4792-a427-d7dee599e6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EED"/>
    <a:srgbClr val="EDEDED"/>
    <a:srgbClr val="4472C4"/>
    <a:srgbClr val="E7E6E6"/>
    <a:srgbClr val="70AD47"/>
    <a:srgbClr val="5B9BD5"/>
    <a:srgbClr val="FFC000"/>
    <a:srgbClr val="6B6C6C"/>
    <a:srgbClr val="C8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D22D2-0C4D-44F8-B9EF-2747BAC26859}" v="301" dt="2020-10-23T20:47:57.0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63" autoAdjust="0"/>
  </p:normalViewPr>
  <p:slideViewPr>
    <p:cSldViewPr snapToGrid="0">
      <p:cViewPr varScale="1">
        <p:scale>
          <a:sx n="121" d="100"/>
          <a:sy n="121" d="100"/>
        </p:scale>
        <p:origin x="100" y="24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52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8D826D-F719-4D2A-9B2F-BFD3A2627E21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6DB01FB9-93CD-4338-A9AB-D6FBA54CBA08}">
      <dgm:prSet phldrT="[Text]"/>
      <dgm:spPr/>
      <dgm:t>
        <a:bodyPr/>
        <a:lstStyle/>
        <a:p>
          <a:r>
            <a:rPr lang="en-US" dirty="0"/>
            <a:t>Client</a:t>
          </a:r>
        </a:p>
      </dgm:t>
    </dgm:pt>
    <dgm:pt modelId="{030F4943-178F-45A0-9E5F-BBABCAA6FC01}" type="parTrans" cxnId="{14237ACA-48F0-47E8-B9B9-A0CBCBF3064F}">
      <dgm:prSet/>
      <dgm:spPr/>
      <dgm:t>
        <a:bodyPr/>
        <a:lstStyle/>
        <a:p>
          <a:endParaRPr lang="en-US"/>
        </a:p>
      </dgm:t>
    </dgm:pt>
    <dgm:pt modelId="{BD762327-0717-4259-B8DB-D9DB45B13FB3}" type="sibTrans" cxnId="{14237ACA-48F0-47E8-B9B9-A0CBCBF3064F}">
      <dgm:prSet/>
      <dgm:spPr/>
      <dgm:t>
        <a:bodyPr/>
        <a:lstStyle/>
        <a:p>
          <a:endParaRPr lang="en-US"/>
        </a:p>
      </dgm:t>
    </dgm:pt>
    <dgm:pt modelId="{0D95ADA3-228B-444A-8F21-B2DD6FB8476A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Gateway</a:t>
          </a:r>
        </a:p>
      </dgm:t>
    </dgm:pt>
    <dgm:pt modelId="{EB8A46F7-A7C7-4CBB-946C-AF0D4D3CD78B}" type="parTrans" cxnId="{F89E518C-36E3-4E7D-8D8E-0B0DBB741826}">
      <dgm:prSet/>
      <dgm:spPr/>
      <dgm:t>
        <a:bodyPr/>
        <a:lstStyle/>
        <a:p>
          <a:endParaRPr lang="en-US"/>
        </a:p>
      </dgm:t>
    </dgm:pt>
    <dgm:pt modelId="{D547438D-6618-42F1-930B-748986419E38}" type="sibTrans" cxnId="{F89E518C-36E3-4E7D-8D8E-0B0DBB741826}">
      <dgm:prSet/>
      <dgm:spPr/>
      <dgm:t>
        <a:bodyPr/>
        <a:lstStyle/>
        <a:p>
          <a:endParaRPr lang="en-US"/>
        </a:p>
      </dgm:t>
    </dgm:pt>
    <dgm:pt modelId="{FE9C0983-6AC7-44D7-9CF9-C561F08DDE8D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/>
            <a:t>VM</a:t>
          </a:r>
        </a:p>
      </dgm:t>
    </dgm:pt>
    <dgm:pt modelId="{1BB43928-A64B-40FB-A359-613E49B6DA1F}" type="parTrans" cxnId="{F9051EDE-3D31-437C-AC70-1EACCDC2250F}">
      <dgm:prSet/>
      <dgm:spPr/>
      <dgm:t>
        <a:bodyPr/>
        <a:lstStyle/>
        <a:p>
          <a:endParaRPr lang="en-US"/>
        </a:p>
      </dgm:t>
    </dgm:pt>
    <dgm:pt modelId="{1E0313A6-FAF9-4B5D-A5D1-2CD78D3027A0}" type="sibTrans" cxnId="{F9051EDE-3D31-437C-AC70-1EACCDC2250F}">
      <dgm:prSet/>
      <dgm:spPr/>
      <dgm:t>
        <a:bodyPr/>
        <a:lstStyle/>
        <a:p>
          <a:endParaRPr lang="en-US"/>
        </a:p>
      </dgm:t>
    </dgm:pt>
    <dgm:pt modelId="{BF036280-B1BA-4C83-B34F-95E673419474}" type="pres">
      <dgm:prSet presAssocID="{FB8D826D-F719-4D2A-9B2F-BFD3A2627E21}" presName="Name0" presStyleCnt="0">
        <dgm:presLayoutVars>
          <dgm:dir/>
          <dgm:resizeHandles val="exact"/>
        </dgm:presLayoutVars>
      </dgm:prSet>
      <dgm:spPr/>
    </dgm:pt>
    <dgm:pt modelId="{992400EF-B0B0-4F00-8011-AF2764FD591F}" type="pres">
      <dgm:prSet presAssocID="{6DB01FB9-93CD-4338-A9AB-D6FBA54CBA08}" presName="node" presStyleLbl="node1" presStyleIdx="0" presStyleCnt="3">
        <dgm:presLayoutVars>
          <dgm:bulletEnabled val="1"/>
        </dgm:presLayoutVars>
      </dgm:prSet>
      <dgm:spPr/>
    </dgm:pt>
    <dgm:pt modelId="{D1B56695-24A8-4952-BB2C-1026ECAB2773}" type="pres">
      <dgm:prSet presAssocID="{BD762327-0717-4259-B8DB-D9DB45B13FB3}" presName="sibTrans" presStyleLbl="sibTrans2D1" presStyleIdx="0" presStyleCnt="2"/>
      <dgm:spPr/>
    </dgm:pt>
    <dgm:pt modelId="{604D2F5C-A392-4D25-8879-5F0352E44053}" type="pres">
      <dgm:prSet presAssocID="{BD762327-0717-4259-B8DB-D9DB45B13FB3}" presName="connectorText" presStyleLbl="sibTrans2D1" presStyleIdx="0" presStyleCnt="2"/>
      <dgm:spPr/>
    </dgm:pt>
    <dgm:pt modelId="{B028A1F7-6E0B-4DEE-9FCD-C1230541E97A}" type="pres">
      <dgm:prSet presAssocID="{0D95ADA3-228B-444A-8F21-B2DD6FB8476A}" presName="node" presStyleLbl="node1" presStyleIdx="1" presStyleCnt="3">
        <dgm:presLayoutVars>
          <dgm:bulletEnabled val="1"/>
        </dgm:presLayoutVars>
      </dgm:prSet>
      <dgm:spPr/>
    </dgm:pt>
    <dgm:pt modelId="{B6DC02DF-6C94-45C1-AFE3-736F9020FADE}" type="pres">
      <dgm:prSet presAssocID="{D547438D-6618-42F1-930B-748986419E38}" presName="sibTrans" presStyleLbl="sibTrans2D1" presStyleIdx="1" presStyleCnt="2" custAng="10800000"/>
      <dgm:spPr/>
    </dgm:pt>
    <dgm:pt modelId="{B5815380-DCAD-449A-8405-B3CF516B9914}" type="pres">
      <dgm:prSet presAssocID="{D547438D-6618-42F1-930B-748986419E38}" presName="connectorText" presStyleLbl="sibTrans2D1" presStyleIdx="1" presStyleCnt="2"/>
      <dgm:spPr/>
    </dgm:pt>
    <dgm:pt modelId="{3CBC6B60-CE8D-4C49-A973-E5BFC0709988}" type="pres">
      <dgm:prSet presAssocID="{FE9C0983-6AC7-44D7-9CF9-C561F08DDE8D}" presName="node" presStyleLbl="node1" presStyleIdx="2" presStyleCnt="3">
        <dgm:presLayoutVars>
          <dgm:bulletEnabled val="1"/>
        </dgm:presLayoutVars>
      </dgm:prSet>
      <dgm:spPr/>
    </dgm:pt>
  </dgm:ptLst>
  <dgm:cxnLst>
    <dgm:cxn modelId="{996C3303-60E1-4A59-A8EF-FE099DB09882}" type="presOf" srcId="{6DB01FB9-93CD-4338-A9AB-D6FBA54CBA08}" destId="{992400EF-B0B0-4F00-8011-AF2764FD591F}" srcOrd="0" destOrd="0" presId="urn:microsoft.com/office/officeart/2005/8/layout/process1"/>
    <dgm:cxn modelId="{EC1F180E-D575-4F9A-83A8-75493A555766}" type="presOf" srcId="{D547438D-6618-42F1-930B-748986419E38}" destId="{B6DC02DF-6C94-45C1-AFE3-736F9020FADE}" srcOrd="0" destOrd="0" presId="urn:microsoft.com/office/officeart/2005/8/layout/process1"/>
    <dgm:cxn modelId="{2B0C0F47-0475-491D-B2FE-385281EC41A7}" type="presOf" srcId="{0D95ADA3-228B-444A-8F21-B2DD6FB8476A}" destId="{B028A1F7-6E0B-4DEE-9FCD-C1230541E97A}" srcOrd="0" destOrd="0" presId="urn:microsoft.com/office/officeart/2005/8/layout/process1"/>
    <dgm:cxn modelId="{A17C5E50-BC67-4241-98E9-64CB76FFF62E}" type="presOf" srcId="{BD762327-0717-4259-B8DB-D9DB45B13FB3}" destId="{604D2F5C-A392-4D25-8879-5F0352E44053}" srcOrd="1" destOrd="0" presId="urn:microsoft.com/office/officeart/2005/8/layout/process1"/>
    <dgm:cxn modelId="{A5491254-1B54-465E-871B-C22097B176CF}" type="presOf" srcId="{D547438D-6618-42F1-930B-748986419E38}" destId="{B5815380-DCAD-449A-8405-B3CF516B9914}" srcOrd="1" destOrd="0" presId="urn:microsoft.com/office/officeart/2005/8/layout/process1"/>
    <dgm:cxn modelId="{F89E518C-36E3-4E7D-8D8E-0B0DBB741826}" srcId="{FB8D826D-F719-4D2A-9B2F-BFD3A2627E21}" destId="{0D95ADA3-228B-444A-8F21-B2DD6FB8476A}" srcOrd="1" destOrd="0" parTransId="{EB8A46F7-A7C7-4CBB-946C-AF0D4D3CD78B}" sibTransId="{D547438D-6618-42F1-930B-748986419E38}"/>
    <dgm:cxn modelId="{90EA36C5-9AC6-4057-A275-8D4B56E9FA75}" type="presOf" srcId="{FB8D826D-F719-4D2A-9B2F-BFD3A2627E21}" destId="{BF036280-B1BA-4C83-B34F-95E673419474}" srcOrd="0" destOrd="0" presId="urn:microsoft.com/office/officeart/2005/8/layout/process1"/>
    <dgm:cxn modelId="{14237ACA-48F0-47E8-B9B9-A0CBCBF3064F}" srcId="{FB8D826D-F719-4D2A-9B2F-BFD3A2627E21}" destId="{6DB01FB9-93CD-4338-A9AB-D6FBA54CBA08}" srcOrd="0" destOrd="0" parTransId="{030F4943-178F-45A0-9E5F-BBABCAA6FC01}" sibTransId="{BD762327-0717-4259-B8DB-D9DB45B13FB3}"/>
    <dgm:cxn modelId="{F2865ED4-7970-4FEB-9482-7B10E00042BD}" type="presOf" srcId="{FE9C0983-6AC7-44D7-9CF9-C561F08DDE8D}" destId="{3CBC6B60-CE8D-4C49-A973-E5BFC0709988}" srcOrd="0" destOrd="0" presId="urn:microsoft.com/office/officeart/2005/8/layout/process1"/>
    <dgm:cxn modelId="{F9051EDE-3D31-437C-AC70-1EACCDC2250F}" srcId="{FB8D826D-F719-4D2A-9B2F-BFD3A2627E21}" destId="{FE9C0983-6AC7-44D7-9CF9-C561F08DDE8D}" srcOrd="2" destOrd="0" parTransId="{1BB43928-A64B-40FB-A359-613E49B6DA1F}" sibTransId="{1E0313A6-FAF9-4B5D-A5D1-2CD78D3027A0}"/>
    <dgm:cxn modelId="{4C6284EC-A8E8-4452-BB5D-8D36A277EE11}" type="presOf" srcId="{BD762327-0717-4259-B8DB-D9DB45B13FB3}" destId="{D1B56695-24A8-4952-BB2C-1026ECAB2773}" srcOrd="0" destOrd="0" presId="urn:microsoft.com/office/officeart/2005/8/layout/process1"/>
    <dgm:cxn modelId="{C3F6881D-73FD-4FB2-85BB-C11230D34C05}" type="presParOf" srcId="{BF036280-B1BA-4C83-B34F-95E673419474}" destId="{992400EF-B0B0-4F00-8011-AF2764FD591F}" srcOrd="0" destOrd="0" presId="urn:microsoft.com/office/officeart/2005/8/layout/process1"/>
    <dgm:cxn modelId="{C97AC29B-588C-43A0-B975-2FAAD30EDC55}" type="presParOf" srcId="{BF036280-B1BA-4C83-B34F-95E673419474}" destId="{D1B56695-24A8-4952-BB2C-1026ECAB2773}" srcOrd="1" destOrd="0" presId="urn:microsoft.com/office/officeart/2005/8/layout/process1"/>
    <dgm:cxn modelId="{2D0B9A82-855C-471F-8DD1-DA0371924158}" type="presParOf" srcId="{D1B56695-24A8-4952-BB2C-1026ECAB2773}" destId="{604D2F5C-A392-4D25-8879-5F0352E44053}" srcOrd="0" destOrd="0" presId="urn:microsoft.com/office/officeart/2005/8/layout/process1"/>
    <dgm:cxn modelId="{A59AEE11-0288-486E-BE64-B0F273FF2DBB}" type="presParOf" srcId="{BF036280-B1BA-4C83-B34F-95E673419474}" destId="{B028A1F7-6E0B-4DEE-9FCD-C1230541E97A}" srcOrd="2" destOrd="0" presId="urn:microsoft.com/office/officeart/2005/8/layout/process1"/>
    <dgm:cxn modelId="{0746B7E9-FE12-4F3D-9E7D-065B309C7788}" type="presParOf" srcId="{BF036280-B1BA-4C83-B34F-95E673419474}" destId="{B6DC02DF-6C94-45C1-AFE3-736F9020FADE}" srcOrd="3" destOrd="0" presId="urn:microsoft.com/office/officeart/2005/8/layout/process1"/>
    <dgm:cxn modelId="{C82BD1F6-32B9-4F75-8475-ACA97204028F}" type="presParOf" srcId="{B6DC02DF-6C94-45C1-AFE3-736F9020FADE}" destId="{B5815380-DCAD-449A-8405-B3CF516B9914}" srcOrd="0" destOrd="0" presId="urn:microsoft.com/office/officeart/2005/8/layout/process1"/>
    <dgm:cxn modelId="{09FF3EC2-7FD6-47BB-9B61-488207259467}" type="presParOf" srcId="{BF036280-B1BA-4C83-B34F-95E673419474}" destId="{3CBC6B60-CE8D-4C49-A973-E5BFC070998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400EF-B0B0-4F00-8011-AF2764FD591F}">
      <dsp:nvSpPr>
        <dsp:cNvPr id="0" name=""/>
        <dsp:cNvSpPr/>
      </dsp:nvSpPr>
      <dsp:spPr>
        <a:xfrm>
          <a:off x="7143" y="352484"/>
          <a:ext cx="2135187" cy="12811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Client</a:t>
          </a:r>
        </a:p>
      </dsp:txBody>
      <dsp:txXfrm>
        <a:off x="44665" y="390006"/>
        <a:ext cx="2060143" cy="1206068"/>
      </dsp:txXfrm>
    </dsp:sp>
    <dsp:sp modelId="{D1B56695-24A8-4952-BB2C-1026ECAB2773}">
      <dsp:nvSpPr>
        <dsp:cNvPr id="0" name=""/>
        <dsp:cNvSpPr/>
      </dsp:nvSpPr>
      <dsp:spPr>
        <a:xfrm>
          <a:off x="2355850" y="728277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355850" y="834182"/>
        <a:ext cx="316861" cy="317716"/>
      </dsp:txXfrm>
    </dsp:sp>
    <dsp:sp modelId="{B028A1F7-6E0B-4DEE-9FCD-C1230541E97A}">
      <dsp:nvSpPr>
        <dsp:cNvPr id="0" name=""/>
        <dsp:cNvSpPr/>
      </dsp:nvSpPr>
      <dsp:spPr>
        <a:xfrm>
          <a:off x="2996406" y="352484"/>
          <a:ext cx="2135187" cy="1281112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Gateway</a:t>
          </a:r>
        </a:p>
      </dsp:txBody>
      <dsp:txXfrm>
        <a:off x="3033928" y="390006"/>
        <a:ext cx="2060143" cy="1206068"/>
      </dsp:txXfrm>
    </dsp:sp>
    <dsp:sp modelId="{B6DC02DF-6C94-45C1-AFE3-736F9020FADE}">
      <dsp:nvSpPr>
        <dsp:cNvPr id="0" name=""/>
        <dsp:cNvSpPr/>
      </dsp:nvSpPr>
      <dsp:spPr>
        <a:xfrm rot="10800000">
          <a:off x="5345112" y="728277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480910" y="834182"/>
        <a:ext cx="316861" cy="317716"/>
      </dsp:txXfrm>
    </dsp:sp>
    <dsp:sp modelId="{3CBC6B60-CE8D-4C49-A973-E5BFC0709988}">
      <dsp:nvSpPr>
        <dsp:cNvPr id="0" name=""/>
        <dsp:cNvSpPr/>
      </dsp:nvSpPr>
      <dsp:spPr>
        <a:xfrm>
          <a:off x="5985668" y="352484"/>
          <a:ext cx="2135187" cy="128111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VM</a:t>
          </a:r>
        </a:p>
      </dsp:txBody>
      <dsp:txXfrm>
        <a:off x="6023190" y="390006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95253-303F-41EC-B548-6D1D45C0688E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3594A-7854-4C6F-9970-92CF6BE3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0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31013" cy="3843338"/>
          </a:xfrm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49DAE-7F22-4114-9AD5-0501D87A607D}"/>
              </a:ext>
            </a:extLst>
          </p:cNvPr>
          <p:cNvSpPr txBox="1"/>
          <p:nvPr/>
        </p:nvSpPr>
        <p:spPr>
          <a:xfrm>
            <a:off x="4572000" y="773399"/>
            <a:ext cx="41148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3268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“Insert text here”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D6715-6552-4254-BE36-ADFA1BDD61F7}"/>
              </a:ext>
            </a:extLst>
          </p:cNvPr>
          <p:cNvSpPr txBox="1"/>
          <p:nvPr/>
        </p:nvSpPr>
        <p:spPr>
          <a:xfrm>
            <a:off x="0" y="3843337"/>
            <a:ext cx="6856412" cy="3043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98C744-25CD-469D-9012-B33ABA3F6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325" y="4036219"/>
            <a:ext cx="6534944" cy="2371725"/>
          </a:xfrm>
        </p:spPr>
        <p:txBody>
          <a:bodyPr/>
          <a:lstStyle/>
          <a:p>
            <a:r>
              <a:rPr lang="en-US" sz="1200" b="0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We’re investing in WVD to meet these needs!</a:t>
            </a:r>
          </a:p>
          <a:p>
            <a:endParaRPr lang="en-US" sz="1200" b="0" i="0">
              <a:solidFill>
                <a:srgbClr val="4C4C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b="0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Every major client platform - Windows, Mac, Linux, Android and iOS – also HTML5</a:t>
            </a:r>
          </a:p>
          <a:p>
            <a:r>
              <a:rPr lang="en-US" sz="1200" b="0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Security in  a moment – </a:t>
            </a:r>
          </a:p>
          <a:p>
            <a:endParaRPr lang="en-US" sz="1200" b="0" i="0">
              <a:solidFill>
                <a:srgbClr val="4C4C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b="0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WVDQUICKSTART -&gt; azure dev ops pipeline!</a:t>
            </a:r>
          </a:p>
          <a:p>
            <a:r>
              <a:rPr lang="en-US" sz="1200" b="0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aka.ms/</a:t>
            </a:r>
            <a:r>
              <a:rPr lang="en-US" sz="1200" b="0" i="0" err="1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wvdquickstart</a:t>
            </a:r>
            <a:endParaRPr lang="en-US" sz="1200" b="0" i="0">
              <a:solidFill>
                <a:srgbClr val="4C4C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200" b="0" i="0">
              <a:solidFill>
                <a:srgbClr val="4C4C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b="0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Ecosystem helps customers migrate and modernize</a:t>
            </a:r>
          </a:p>
        </p:txBody>
      </p:sp>
    </p:spTree>
    <p:extLst>
      <p:ext uri="{BB962C8B-B14F-4D97-AF65-F5344CB8AC3E}">
        <p14:creationId xmlns:p14="http://schemas.microsoft.com/office/powerpoint/2010/main" val="713784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66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1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72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 12:56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162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 12:56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87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5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378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56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19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31013" cy="3843338"/>
          </a:xfrm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49DAE-7F22-4114-9AD5-0501D87A607D}"/>
              </a:ext>
            </a:extLst>
          </p:cNvPr>
          <p:cNvSpPr txBox="1"/>
          <p:nvPr/>
        </p:nvSpPr>
        <p:spPr>
          <a:xfrm>
            <a:off x="4572000" y="773399"/>
            <a:ext cx="41148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3268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“Insert text here”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D6715-6552-4254-BE36-ADFA1BDD61F7}"/>
              </a:ext>
            </a:extLst>
          </p:cNvPr>
          <p:cNvSpPr txBox="1"/>
          <p:nvPr/>
        </p:nvSpPr>
        <p:spPr>
          <a:xfrm>
            <a:off x="0" y="3843337"/>
            <a:ext cx="6856412" cy="3043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98C744-25CD-469D-9012-B33ABA3F6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325" y="4036219"/>
            <a:ext cx="6534944" cy="2371725"/>
          </a:xfrm>
        </p:spPr>
        <p:txBody>
          <a:bodyPr/>
          <a:lstStyle/>
          <a:p>
            <a:endParaRPr lang="en-US" sz="1200" b="0" i="0">
              <a:solidFill>
                <a:srgbClr val="4C4C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b="0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Client improvements across all platforms</a:t>
            </a:r>
          </a:p>
          <a:p>
            <a:r>
              <a:rPr lang="en-US" sz="1200" b="1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	&lt;get examples from Sandeep&gt;</a:t>
            </a:r>
          </a:p>
          <a:p>
            <a:endParaRPr lang="en-US" sz="1200" b="0" i="0">
              <a:solidFill>
                <a:srgbClr val="4C4C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b="0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Scalability –&gt;talk to this</a:t>
            </a:r>
          </a:p>
          <a:p>
            <a:endParaRPr lang="en-US" sz="1200" b="0" i="0">
              <a:solidFill>
                <a:srgbClr val="4C4C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b="0" i="0">
                <a:solidFill>
                  <a:srgbClr val="4C4C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Cost -&gt; Azure automation</a:t>
            </a:r>
          </a:p>
          <a:p>
            <a:endParaRPr lang="en-US" sz="1200" b="0" i="0">
              <a:solidFill>
                <a:srgbClr val="4C4C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44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21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79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Agent is stateless </a:t>
            </a:r>
          </a:p>
          <a:p>
            <a:r>
              <a:rPr lang="en-US"/>
              <a:t>Machine account in 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3594A-7854-4C6F-9970-92CF6BE3A2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8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3594A-7854-4C6F-9970-92CF6BE3A2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3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60901-7A6B-4C02-85AE-6F18327764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00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80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4F30D-5331-4358-83F6-497746C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545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7B97-8BA1-45BC-88C6-BB8B812EA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F6A8A-9D69-4E19-9CE1-B0CD4F167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13AC-E55C-49B3-A3F0-CEA1B0D4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DB56C-FE1C-4C4D-B74D-A9F2D388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B7F57-2F0A-49B1-9994-95693AD3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4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9B4F-F104-4402-830E-76342C422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D497A-1024-41A6-8802-0203A0B1B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96088-B1D2-4796-A586-7CA7E86D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44CEA-2A5D-4271-9156-65BDA80F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88B2E-8064-4FE9-8E05-BF61D40D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CF0034-257E-4376-8CC5-2DB7F2CA6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4E159-6AD2-4279-9F01-E2A24A7F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4B2D2-EF50-4503-A6C3-D8840ECEC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F4BC8-FE57-4464-BD5E-154CF33B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2862A-3A45-4F4F-9389-96E5B027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11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sitting, food, cake&#10;&#10;Description automatically generated">
            <a:extLst>
              <a:ext uri="{FF2B5EF4-FFF2-40B4-BE49-F238E27FC236}">
                <a16:creationId xmlns:a16="http://schemas.microsoft.com/office/drawing/2014/main" id="{C7577624-D2F7-41D8-B74F-B06F7135C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4" r="249" b="1048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18950D-BA52-4C37-9FC7-9B2441DAB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7" y="3025088"/>
            <a:ext cx="9401560" cy="1813702"/>
          </a:xfrm>
          <a:solidFill>
            <a:schemeClr val="bg1">
              <a:alpha val="30000"/>
            </a:schemeClr>
          </a:solidFill>
        </p:spPr>
        <p:txBody>
          <a:bodyPr lIns="0" tIns="0" rIns="0" bIns="182880" anchor="b" anchorCtr="0"/>
          <a:lstStyle>
            <a:lvl1pPr>
              <a:defRPr sz="5293" strike="noStrike" spc="-147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B7969DA-51E9-4FB3-BFCC-63C88E8086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7" y="4838790"/>
            <a:ext cx="9401560" cy="945435"/>
          </a:xfrm>
          <a:solidFill>
            <a:schemeClr val="bg1">
              <a:alpha val="10000"/>
            </a:schemeClr>
          </a:solidFill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7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DFA7B-97BC-46B8-B956-1ACFF1DA09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24" y="438439"/>
            <a:ext cx="1364901" cy="2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8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5995" y="432710"/>
            <a:ext cx="11287792" cy="407388"/>
          </a:xfrm>
        </p:spPr>
        <p:txBody>
          <a:bodyPr wrap="square" lIns="0" tIns="0" rIns="0" bIns="0">
            <a:spAutoFit/>
          </a:bodyPr>
          <a:lstStyle>
            <a:lvl1pPr>
              <a:defRPr sz="2941" spc="-108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73587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00F965-2E11-B443-A950-D7BA414B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199"/>
            <a:ext cx="7508990" cy="11069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2F5D3B7-C6D8-43D0-AD35-74E66B81A6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6390" y="1760013"/>
            <a:ext cx="11060178" cy="4640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5439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84" userDrawn="1">
          <p15:clr>
            <a:srgbClr val="CCCCCC"/>
          </p15:clr>
        </p15:guide>
        <p15:guide id="2" pos="7496" userDrawn="1">
          <p15:clr>
            <a:srgbClr val="CCCCCC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269240" y="1189177"/>
            <a:ext cx="11655078" cy="8513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980" b="0"/>
            </a:lvl4pPr>
            <a:lvl5pPr>
              <a:defRPr sz="980" b="0"/>
            </a:lvl5pPr>
          </a:lstStyle>
          <a:p>
            <a:pPr lvl="0"/>
            <a:r>
              <a:rPr lang="en-US"/>
              <a:t>Subheading text style</a:t>
            </a:r>
          </a:p>
          <a:p>
            <a:pPr lvl="1"/>
            <a:r>
              <a:rPr lang="en-US"/>
              <a:t>Paragraph title text style</a:t>
            </a:r>
          </a:p>
          <a:p>
            <a:pPr lvl="2"/>
            <a:r>
              <a:rPr lang="en-US"/>
              <a:t>Body text style</a:t>
            </a:r>
          </a:p>
        </p:txBody>
      </p:sp>
    </p:spTree>
    <p:extLst>
      <p:ext uri="{BB962C8B-B14F-4D97-AF65-F5344CB8AC3E}">
        <p14:creationId xmlns:p14="http://schemas.microsoft.com/office/powerpoint/2010/main" val="352870487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36DC34-EED6-8F49-8473-3802F6C2A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9630389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E500E80-DD0C-EF4F-BB7D-03960A09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9602819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91564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D2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56652D-EA5F-4165-89B6-22892490E6E4}"/>
              </a:ext>
            </a:extLst>
          </p:cNvPr>
          <p:cNvSpPr/>
          <p:nvPr userDrawn="1"/>
        </p:nvSpPr>
        <p:spPr bwMode="auto">
          <a:xfrm flipH="1">
            <a:off x="424870" y="435824"/>
            <a:ext cx="11337593" cy="5981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DC5BD6-5BAD-49B2-889C-5079ECE35D6A}"/>
              </a:ext>
            </a:extLst>
          </p:cNvPr>
          <p:cNvSpPr/>
          <p:nvPr userDrawn="1"/>
        </p:nvSpPr>
        <p:spPr bwMode="auto">
          <a:xfrm>
            <a:off x="429537" y="435825"/>
            <a:ext cx="11332925" cy="549449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44BC41-C85F-422E-A155-8497917FB6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675" y="613587"/>
            <a:ext cx="3282963" cy="217274"/>
          </a:xfrm>
        </p:spPr>
        <p:txBody>
          <a:bodyPr lIns="274320"/>
          <a:lstStyle>
            <a:lvl1pPr>
              <a:defRPr lang="en-US" sz="1568" kern="1200" spc="-20" baseline="0" dirty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Edit Master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B4A8FA1-5A5C-43AF-94BC-F020B179D3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0675" y="1162263"/>
            <a:ext cx="2958514" cy="3530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7994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729EA-C6B9-4EF7-8DFF-647A7AA89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D80D-B8FF-49BF-B349-830921686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583DA-04EC-4292-8C8D-DD03C6CD9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AC671-1C9D-4911-AA99-A420F12D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70426-FB52-47C4-810A-1A9B4F2B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8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9ECE-B0F4-4091-9BC3-CB9E297A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348DB-DF6C-4383-BD39-35CDD30BA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875BE-4BA4-4BB0-8E7A-BCDFA05D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74C77-4856-40AC-9610-31438F74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83433-EA00-42A6-85CD-96F6EBB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6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99E7-AC91-409D-AC13-7C9E171C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60F8C-6102-44DC-939D-6CB0B3123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C619D-550E-41C3-AD17-2E96B7BA5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8EA94-8CF5-48DD-8A33-38B250720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BE031-BCF9-4396-AFF0-954BC876F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13E77-5C38-4295-8C56-584371E56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F87CC-EB99-4FAC-BE53-D0998F01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7C566-7CA3-404F-9614-209D8C446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433CD-0553-419A-9B10-9014C7EA1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DE663-63D2-4CD9-BCFA-9D7B1957B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46F675-E27D-434C-A758-D7AD754FE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AE3AD-B11A-4DBE-8A87-504271E2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BDA76-210C-47F3-975E-3922E8C6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261A3-B337-437F-8123-EF56D956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1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0C94-5893-428F-9CFB-80D11388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DF764-2AAC-4FFC-84B9-5993A709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539E4-9D17-4BBF-B9ED-48853F4B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8DC5C-27DA-4A97-9CD7-1A258FB8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6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FDE9B-C067-4655-AC99-F9402255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D621DC-E0AD-411B-817B-30C6CCB1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18E62-2920-45EC-84CB-2C831ACF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4F27-9A9A-48EC-A625-B5009870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E6B39-00E2-45AC-9A0F-60EB5C155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7EF7D-E91F-4D19-A422-67DD3E424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917F0-077F-48E2-982D-24453776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3DA84-0B05-4944-8282-7AD27EDA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D64A5-0DC0-4209-B1B2-5444E675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3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9B90F-9F55-4182-BFA8-6B535FD5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4C9DB-B69A-4B76-A017-AA12FDC8D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ACE43-9AB2-44BF-A7E2-36753ADEC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68900-6CAB-4C6C-A25B-ABF9EFD5C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89E60-1DDD-4712-B14C-5DE536163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FE3A8-5835-4FF0-B733-E94B96CB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049565-4E78-4085-827A-2F9418B2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4D1CA-5906-4050-BE46-84DC5917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CC2DC-B24B-4C7E-BF89-7D8C6BCDD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F1099-9168-4837-99E2-1C972514A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E7442-00D0-47CF-87EA-AA48A4CD6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E4E4-5D38-4513-9567-61EECAF7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8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ka.ms/wvdroadmap" TargetMode="External"/><Relationship Id="rId3" Type="http://schemas.openxmlformats.org/officeDocument/2006/relationships/hyperlink" Target="http://aka.ms/MSIX" TargetMode="External"/><Relationship Id="rId7" Type="http://schemas.openxmlformats.org/officeDocument/2006/relationships/hyperlink" Target="https://christiaanbrinkhoff.com/2020/05/01/windows-virtual-desktop-technical-2020-spring-update-arm-based-model-deployment-walkthrough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aka.ms/wvddocs" TargetMode="External"/><Relationship Id="rId5" Type="http://schemas.openxmlformats.org/officeDocument/2006/relationships/hyperlink" Target="https://aka.ms/wvd" TargetMode="External"/><Relationship Id="rId10" Type="http://schemas.openxmlformats.org/officeDocument/2006/relationships/hyperlink" Target="https://aka.ms/fslogix" TargetMode="External"/><Relationship Id="rId4" Type="http://schemas.openxmlformats.org/officeDocument/2006/relationships/hyperlink" Target="http://aka.ms/MSIXCommunity" TargetMode="External"/><Relationship Id="rId9" Type="http://schemas.openxmlformats.org/officeDocument/2006/relationships/hyperlink" Target="https://social.msdn.microsoft.com/Forums/en-US/e82cb114-2459-4a99-bcbf-50b7d314b5b9/release-notes-for-fslogix-apps-release-2004-29734930108?forum=FSLogi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FE32-0022-4FA7-910F-046BA0102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Virtual Desktop – What’s New?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50C12-905C-4EDA-AD65-5BCCEEBFFA73}"/>
              </a:ext>
            </a:extLst>
          </p:cNvPr>
          <p:cNvSpPr txBox="1"/>
          <p:nvPr/>
        </p:nvSpPr>
        <p:spPr>
          <a:xfrm>
            <a:off x="9818369" y="99487"/>
            <a:ext cx="1083791" cy="271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6386"/>
            <a:r>
              <a:rPr lang="en-US" sz="1176" b="1">
                <a:solidFill>
                  <a:prstClr val="white"/>
                </a:solidFill>
                <a:latin typeface="Calibri Light" panose="020F0302020204030204"/>
              </a:rPr>
              <a:t>Features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B12BE-9B3D-4433-A956-ACE34864F6D8}"/>
              </a:ext>
            </a:extLst>
          </p:cNvPr>
          <p:cNvSpPr txBox="1"/>
          <p:nvPr/>
        </p:nvSpPr>
        <p:spPr>
          <a:xfrm>
            <a:off x="10993059" y="99487"/>
            <a:ext cx="1082637" cy="271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6386"/>
            <a:r>
              <a:rPr lang="en-US" sz="1176" b="1">
                <a:solidFill>
                  <a:prstClr val="white"/>
                </a:solidFill>
                <a:latin typeface="Calibri Light" panose="020F0302020204030204"/>
              </a:rPr>
              <a:t>Evidences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C92567-1E19-4527-9E2C-68F2D0392E09}"/>
              </a:ext>
            </a:extLst>
          </p:cNvPr>
          <p:cNvSpPr txBox="1">
            <a:spLocks/>
          </p:cNvSpPr>
          <p:nvPr/>
        </p:nvSpPr>
        <p:spPr>
          <a:xfrm>
            <a:off x="428681" y="4171663"/>
            <a:ext cx="4164583" cy="307777"/>
          </a:xfrm>
          <a:prstGeom prst="rect">
            <a:avLst/>
          </a:prstGeom>
          <a:noFill/>
        </p:spPr>
        <p:txBody>
          <a:bodyPr wrap="square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/>
              <a:t>Stefan Georgiev, PM</a:t>
            </a:r>
          </a:p>
        </p:txBody>
      </p:sp>
    </p:spTree>
    <p:extLst>
      <p:ext uri="{BB962C8B-B14F-4D97-AF65-F5344CB8AC3E}">
        <p14:creationId xmlns:p14="http://schemas.microsoft.com/office/powerpoint/2010/main" val="9996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Monitoring - Azure Monitor workbook for Windows Virtual Desktop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F1ED5C-5D74-4A0C-AF39-97C0CCAAF339}"/>
              </a:ext>
            </a:extLst>
          </p:cNvPr>
          <p:cNvSpPr txBox="1">
            <a:spLocks/>
          </p:cNvSpPr>
          <p:nvPr/>
        </p:nvSpPr>
        <p:spPr>
          <a:xfrm>
            <a:off x="704087" y="1371600"/>
            <a:ext cx="4304793" cy="48688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Monitoring telemetry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Visualization 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Connection performance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Host performance 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Usage </a:t>
            </a:r>
          </a:p>
          <a:p>
            <a:pPr marL="457200" lvl="1" indent="0">
              <a:buNone/>
            </a:pPr>
            <a:endParaRPr lang="en-US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36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pPr marL="0" indent="0">
              <a:buNone/>
            </a:pPr>
            <a:endParaRPr lang="en-US" sz="1800" dirty="0">
              <a:cs typeface="Segoe U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DE5A55-EBA6-4E90-A240-8DC041FA2090}"/>
              </a:ext>
            </a:extLst>
          </p:cNvPr>
          <p:cNvSpPr/>
          <p:nvPr/>
        </p:nvSpPr>
        <p:spPr>
          <a:xfrm>
            <a:off x="5667061" y="4761584"/>
            <a:ext cx="5551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  <a:latin typeface="SegoeUI"/>
              </a:rPr>
              <a:t>WVD virtual machines in Microsoft Endpoint Manager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8F572D6-8E3E-400B-B9B4-7EFEAD33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35" y="1256946"/>
            <a:ext cx="6576578" cy="498348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86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Monitoring - How it works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F1ED5C-5D74-4A0C-AF39-97C0CCAAF339}"/>
              </a:ext>
            </a:extLst>
          </p:cNvPr>
          <p:cNvSpPr txBox="1">
            <a:spLocks/>
          </p:cNvSpPr>
          <p:nvPr/>
        </p:nvSpPr>
        <p:spPr>
          <a:xfrm>
            <a:off x="704087" y="1690642"/>
            <a:ext cx="4304793" cy="454978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Access Windows Virtual Desktop Insights and select your environment</a:t>
            </a: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Configure Azure Monitor to send required performance counters, VM Insights, and diagnostics to Log Analytics</a:t>
            </a: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Normal charges for Log Analytics data storage apply</a:t>
            </a: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 </a:t>
            </a:r>
          </a:p>
          <a:p>
            <a:pPr marL="457200" lvl="1" indent="0">
              <a:buNone/>
            </a:pPr>
            <a:endParaRPr lang="en-US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36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pPr marL="0" indent="0">
              <a:buNone/>
            </a:pPr>
            <a:endParaRPr lang="en-US" sz="1800" dirty="0">
              <a:cs typeface="Segoe U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DE5A55-EBA6-4E90-A240-8DC041FA2090}"/>
              </a:ext>
            </a:extLst>
          </p:cNvPr>
          <p:cNvSpPr/>
          <p:nvPr/>
        </p:nvSpPr>
        <p:spPr>
          <a:xfrm>
            <a:off x="5667061" y="4761584"/>
            <a:ext cx="5551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  <a:latin typeface="SegoeUI"/>
              </a:rPr>
              <a:t>WVD virtual machines in Microsoft Endpoint Manager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68B36-DF28-4B61-9A38-4A4F52C7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880" y="1974421"/>
            <a:ext cx="6481157" cy="3753717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052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Security improvements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F1ED5C-5D74-4A0C-AF39-97C0CCAAF339}"/>
              </a:ext>
            </a:extLst>
          </p:cNvPr>
          <p:cNvSpPr txBox="1">
            <a:spLocks/>
          </p:cNvSpPr>
          <p:nvPr/>
        </p:nvSpPr>
        <p:spPr>
          <a:xfrm>
            <a:off x="704087" y="1371600"/>
            <a:ext cx="4304793" cy="48688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Screen capture protection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Direct RDP to session host 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Connection performance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Host performance 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Usage </a:t>
            </a:r>
          </a:p>
          <a:p>
            <a:pPr marL="457200" lvl="1" indent="0">
              <a:buNone/>
            </a:pPr>
            <a:endParaRPr lang="en-US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36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pPr marL="0" indent="0">
              <a:buNone/>
            </a:pPr>
            <a:endParaRPr lang="en-US" sz="1800" dirty="0">
              <a:cs typeface="Segoe U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B36F68-C06B-470D-ABCB-02356F1DFAEA}"/>
              </a:ext>
            </a:extLst>
          </p:cNvPr>
          <p:cNvGrpSpPr/>
          <p:nvPr/>
        </p:nvGrpSpPr>
        <p:grpSpPr>
          <a:xfrm>
            <a:off x="805596" y="2598165"/>
            <a:ext cx="10682317" cy="3113941"/>
            <a:chOff x="65785" y="2562744"/>
            <a:chExt cx="8011738" cy="2335456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2087A5FF-CB18-4ACD-B923-260BB0614A4B}"/>
                </a:ext>
              </a:extLst>
            </p:cNvPr>
            <p:cNvGraphicFramePr/>
            <p:nvPr/>
          </p:nvGraphicFramePr>
          <p:xfrm>
            <a:off x="1981523" y="2562744"/>
            <a:ext cx="6096000" cy="14895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A8958DF1-EE8D-4E0F-95ED-212BB42138CD}"/>
                </a:ext>
              </a:extLst>
            </p:cNvPr>
            <p:cNvSpPr/>
            <p:nvPr/>
          </p:nvSpPr>
          <p:spPr>
            <a:xfrm>
              <a:off x="4069153" y="4248786"/>
              <a:ext cx="2035617" cy="64941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Initialize UDP</a:t>
              </a:r>
            </a:p>
          </p:txBody>
        </p:sp>
        <p:sp>
          <p:nvSpPr>
            <p:cNvPr id="9" name="Right Arrow 6">
              <a:extLst>
                <a:ext uri="{FF2B5EF4-FFF2-40B4-BE49-F238E27FC236}">
                  <a16:creationId xmlns:a16="http://schemas.microsoft.com/office/drawing/2014/main" id="{7EFD5C3E-9122-409B-804C-F87C2328D0F2}"/>
                </a:ext>
              </a:extLst>
            </p:cNvPr>
            <p:cNvSpPr/>
            <p:nvPr/>
          </p:nvSpPr>
          <p:spPr>
            <a:xfrm rot="2635636">
              <a:off x="3601272" y="3968703"/>
              <a:ext cx="385763" cy="391886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7">
              <a:extLst>
                <a:ext uri="{FF2B5EF4-FFF2-40B4-BE49-F238E27FC236}">
                  <a16:creationId xmlns:a16="http://schemas.microsoft.com/office/drawing/2014/main" id="{DF2F1248-0C8D-4C4C-8A20-CA331325DD68}"/>
                </a:ext>
              </a:extLst>
            </p:cNvPr>
            <p:cNvSpPr/>
            <p:nvPr/>
          </p:nvSpPr>
          <p:spPr>
            <a:xfrm rot="18918227">
              <a:off x="6186814" y="3974598"/>
              <a:ext cx="385763" cy="391886"/>
            </a:xfrm>
            <a:prstGeom prst="rightArrow">
              <a:avLst/>
            </a:prstGeom>
            <a:solidFill>
              <a:srgbClr val="23E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350291-221B-42A7-9B54-DAEB2CCACDB5}"/>
                </a:ext>
              </a:extLst>
            </p:cNvPr>
            <p:cNvSpPr txBox="1"/>
            <p:nvPr/>
          </p:nvSpPr>
          <p:spPr>
            <a:xfrm>
              <a:off x="65785" y="2883758"/>
              <a:ext cx="1769593" cy="470898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8C2FE07-1D95-403C-B5BE-44664966C981}"/>
              </a:ext>
            </a:extLst>
          </p:cNvPr>
          <p:cNvSpPr/>
          <p:nvPr/>
        </p:nvSpPr>
        <p:spPr>
          <a:xfrm>
            <a:off x="6288307" y="5789414"/>
            <a:ext cx="2424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  <a:latin typeface="SegoeUI"/>
              </a:rPr>
              <a:t>RDP </a:t>
            </a:r>
            <a:r>
              <a:rPr lang="en-US" i="1" dirty="0" err="1">
                <a:solidFill>
                  <a:srgbClr val="666666"/>
                </a:solidFill>
                <a:latin typeface="SegoeUI"/>
              </a:rPr>
              <a:t>Shortpath</a:t>
            </a:r>
            <a:r>
              <a:rPr lang="en-US" i="1" dirty="0">
                <a:solidFill>
                  <a:srgbClr val="666666"/>
                </a:solidFill>
                <a:latin typeface="SegoeUI"/>
              </a:rPr>
              <a:t> Private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4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What’s New?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EF9C8F7-2CCC-4C18-9C18-553D967A0F1F}"/>
              </a:ext>
            </a:extLst>
          </p:cNvPr>
          <p:cNvSpPr txBox="1">
            <a:spLocks/>
          </p:cNvSpPr>
          <p:nvPr/>
        </p:nvSpPr>
        <p:spPr>
          <a:xfrm>
            <a:off x="809308" y="1386523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Session Host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3EB0A4-C2D5-4E7D-9ADA-9A50417AB39A}"/>
              </a:ext>
            </a:extLst>
          </p:cNvPr>
          <p:cNvSpPr txBox="1">
            <a:spLocks/>
          </p:cNvSpPr>
          <p:nvPr/>
        </p:nvSpPr>
        <p:spPr>
          <a:xfrm>
            <a:off x="809308" y="221043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WVD agent connects to the WVD broker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Broker establishes a persistent control channel to the session host.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49C3FBB-6D01-4403-AF61-DE35F84B2F37}"/>
              </a:ext>
            </a:extLst>
          </p:cNvPr>
          <p:cNvSpPr txBox="1">
            <a:spLocks/>
          </p:cNvSpPr>
          <p:nvPr/>
        </p:nvSpPr>
        <p:spPr>
          <a:xfrm>
            <a:off x="6141720" y="138652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RDP Client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E34258B-BDF9-4B75-834C-53EC47A42533}"/>
              </a:ext>
            </a:extLst>
          </p:cNvPr>
          <p:cNvSpPr txBox="1">
            <a:spLocks/>
          </p:cNvSpPr>
          <p:nvPr/>
        </p:nvSpPr>
        <p:spPr>
          <a:xfrm>
            <a:off x="6141720" y="2210435"/>
            <a:ext cx="5183188" cy="368458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 client subscribes to the WVD Workspace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Azure AD authenticates the user and returns the token to enumerate resources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 client generates the connection files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 selects the resource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WVD broker communicates to the session host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host establish a reverse RDP connection to the WVD gateway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 client connects to the gateway over TLS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Gateway provides information about the session host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 client establishes the RDP connection to the gateway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 session is established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 probes UDP connection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>
                <a:solidFill>
                  <a:srgbClr val="00B050"/>
                </a:solidFill>
              </a:rPr>
              <a:t>Session host responds to UDP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>
                <a:solidFill>
                  <a:srgbClr val="00B050"/>
                </a:solidFill>
              </a:rPr>
              <a:t>All DVCs switched to a new transport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4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Scalability and </a:t>
            </a:r>
            <a:r>
              <a:rPr lang="en-US" sz="1600" dirty="0" err="1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Realability</a:t>
            </a:r>
            <a:endParaRPr lang="en-US" sz="1600" dirty="0">
              <a:gradFill>
                <a:gsLst>
                  <a:gs pos="2917">
                    <a:srgbClr val="1A1A1A"/>
                  </a:gs>
                  <a:gs pos="30000">
                    <a:srgbClr val="1A1A1A"/>
                  </a:gs>
                </a:gsLst>
                <a:lin ang="5400000" scaled="0"/>
              </a:gradFill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EF9C8F7-2CCC-4C18-9C18-553D967A0F1F}"/>
              </a:ext>
            </a:extLst>
          </p:cNvPr>
          <p:cNvSpPr txBox="1">
            <a:spLocks/>
          </p:cNvSpPr>
          <p:nvPr/>
        </p:nvSpPr>
        <p:spPr>
          <a:xfrm>
            <a:off x="809308" y="1386523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New regions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3EB0A4-C2D5-4E7D-9ADA-9A50417AB39A}"/>
              </a:ext>
            </a:extLst>
          </p:cNvPr>
          <p:cNvSpPr txBox="1">
            <a:spLocks/>
          </p:cNvSpPr>
          <p:nvPr/>
        </p:nvSpPr>
        <p:spPr>
          <a:xfrm>
            <a:off x="809308" y="221043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2020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Germany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Africa (for validation environments only)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December 2020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Switzerland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4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64448D-6065-6342-9D78-0A7996EA1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861774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Windows Virtual Desktop usage around the world</a:t>
            </a:r>
            <a:br>
              <a:rPr lang="en-US"/>
            </a:br>
            <a:r>
              <a:rPr lang="en-US" sz="2000">
                <a:solidFill>
                  <a:schemeClr val="accent1"/>
                </a:solidFill>
              </a:rPr>
              <a:t>At Launch</a:t>
            </a:r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32" name="Group 31" descr="Map showing Windows Virtual Desktop locations">
            <a:extLst>
              <a:ext uri="{FF2B5EF4-FFF2-40B4-BE49-F238E27FC236}">
                <a16:creationId xmlns:a16="http://schemas.microsoft.com/office/drawing/2014/main" id="{5FD36B23-4913-4B27-A207-5878048C51AB}"/>
              </a:ext>
            </a:extLst>
          </p:cNvPr>
          <p:cNvGrpSpPr/>
          <p:nvPr/>
        </p:nvGrpSpPr>
        <p:grpSpPr>
          <a:xfrm>
            <a:off x="0" y="1436689"/>
            <a:ext cx="12192000" cy="5421312"/>
            <a:chOff x="0" y="1436689"/>
            <a:chExt cx="12192000" cy="542131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1BDC2C0-043C-4A89-B4E7-9360148AF9C4}"/>
                </a:ext>
              </a:extLst>
            </p:cNvPr>
            <p:cNvSpPr/>
            <p:nvPr/>
          </p:nvSpPr>
          <p:spPr bwMode="auto">
            <a:xfrm>
              <a:off x="0" y="1436689"/>
              <a:ext cx="12192000" cy="5421312"/>
            </a:xfrm>
            <a:prstGeom prst="rect">
              <a:avLst/>
            </a:prstGeom>
            <a:solidFill>
              <a:srgbClr val="283A5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16165B-D46D-4005-828F-8CDB0660A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58" b="462"/>
            <a:stretch/>
          </p:blipFill>
          <p:spPr>
            <a:xfrm>
              <a:off x="593019" y="1469231"/>
              <a:ext cx="11016369" cy="532288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480F52-0B18-4FC2-906F-5C9FF24060A8}"/>
                </a:ext>
              </a:extLst>
            </p:cNvPr>
            <p:cNvSpPr/>
            <p:nvPr/>
          </p:nvSpPr>
          <p:spPr>
            <a:xfrm>
              <a:off x="766762" y="5320700"/>
              <a:ext cx="104681" cy="104682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97A153-C282-41C5-B729-9ED83B2E22A0}"/>
                </a:ext>
              </a:extLst>
            </p:cNvPr>
            <p:cNvSpPr txBox="1"/>
            <p:nvPr/>
          </p:nvSpPr>
          <p:spPr>
            <a:xfrm>
              <a:off x="852395" y="5242236"/>
              <a:ext cx="1508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WVD Optimizations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C77DB8-ADBD-4976-92D8-568C300F9000}"/>
                </a:ext>
              </a:extLst>
            </p:cNvPr>
            <p:cNvSpPr/>
            <p:nvPr/>
          </p:nvSpPr>
          <p:spPr>
            <a:xfrm flipH="1">
              <a:off x="1527175" y="2805433"/>
              <a:ext cx="137160" cy="137160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5BBC82-39CC-447E-A81B-5886BBB438C5}"/>
                </a:ext>
              </a:extLst>
            </p:cNvPr>
            <p:cNvSpPr/>
            <p:nvPr/>
          </p:nvSpPr>
          <p:spPr>
            <a:xfrm flipH="1">
              <a:off x="2372863" y="2838092"/>
              <a:ext cx="137160" cy="137160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C8FA1E8-8233-4212-87DB-3CFC60AEBBC7}"/>
                </a:ext>
              </a:extLst>
            </p:cNvPr>
            <p:cNvSpPr/>
            <p:nvPr/>
          </p:nvSpPr>
          <p:spPr>
            <a:xfrm flipH="1">
              <a:off x="2562606" y="3320914"/>
              <a:ext cx="137160" cy="137160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E21CEC-7C9D-41B5-95A9-1454A24DE463}"/>
                </a:ext>
              </a:extLst>
            </p:cNvPr>
            <p:cNvSpPr/>
            <p:nvPr/>
          </p:nvSpPr>
          <p:spPr>
            <a:xfrm>
              <a:off x="5156503" y="2460298"/>
              <a:ext cx="137160" cy="137160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142342E-3BDF-4F4F-9768-4FD35FCB0858}"/>
                </a:ext>
              </a:extLst>
            </p:cNvPr>
            <p:cNvSpPr/>
            <p:nvPr/>
          </p:nvSpPr>
          <p:spPr>
            <a:xfrm>
              <a:off x="5570974" y="2513485"/>
              <a:ext cx="137160" cy="137160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8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1847-0CCD-43B3-BCA3-C871B1803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Windows Virtual Desktop usage around the world</a:t>
            </a:r>
            <a:br>
              <a:rPr lang="en-US"/>
            </a:br>
            <a:r>
              <a:rPr lang="en-US" sz="2000">
                <a:solidFill>
                  <a:schemeClr val="accent1"/>
                </a:solidFill>
              </a:rPr>
              <a:t>September 2020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839E71-AFB7-4D55-8F49-DD5D5F612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593020" y="1446213"/>
            <a:ext cx="11016368" cy="4822825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254000" dist="50800" dir="27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457081" tIns="2103120" rIns="457081" bIns="18283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1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799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grpSp>
        <p:nvGrpSpPr>
          <p:cNvPr id="10" name="Group 9" descr="Map showing Windows Virtual Desktop locations">
            <a:extLst>
              <a:ext uri="{FF2B5EF4-FFF2-40B4-BE49-F238E27FC236}">
                <a16:creationId xmlns:a16="http://schemas.microsoft.com/office/drawing/2014/main" id="{FEC6BE23-18EC-4CB7-8D24-CE506D521367}"/>
              </a:ext>
            </a:extLst>
          </p:cNvPr>
          <p:cNvGrpSpPr/>
          <p:nvPr/>
        </p:nvGrpSpPr>
        <p:grpSpPr>
          <a:xfrm>
            <a:off x="0" y="1436688"/>
            <a:ext cx="12192000" cy="5421313"/>
            <a:chOff x="0" y="1436688"/>
            <a:chExt cx="12192000" cy="542131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B92DFA7-DDF2-49E5-9647-F21E8FF55FCD}"/>
                </a:ext>
              </a:extLst>
            </p:cNvPr>
            <p:cNvSpPr/>
            <p:nvPr/>
          </p:nvSpPr>
          <p:spPr bwMode="auto">
            <a:xfrm>
              <a:off x="0" y="1436689"/>
              <a:ext cx="12192000" cy="5421312"/>
            </a:xfrm>
            <a:prstGeom prst="rect">
              <a:avLst/>
            </a:prstGeom>
            <a:solidFill>
              <a:srgbClr val="283A5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DA7964-4287-45E7-8192-FC48F7C93C60}"/>
                </a:ext>
              </a:extLst>
            </p:cNvPr>
            <p:cNvGrpSpPr/>
            <p:nvPr/>
          </p:nvGrpSpPr>
          <p:grpSpPr>
            <a:xfrm>
              <a:off x="593020" y="1436688"/>
              <a:ext cx="11016368" cy="5360987"/>
              <a:chOff x="1458506" y="2328643"/>
              <a:chExt cx="11397944" cy="554667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516165B-D46D-4005-828F-8CDB0660A5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259" b="390"/>
              <a:stretch/>
            </p:blipFill>
            <p:spPr>
              <a:xfrm>
                <a:off x="1458506" y="2328643"/>
                <a:ext cx="11397944" cy="554667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CE137F-6E43-4989-A097-557C5DD26D2B}"/>
                  </a:ext>
                </a:extLst>
              </p:cNvPr>
              <p:cNvSpPr/>
              <p:nvPr/>
            </p:nvSpPr>
            <p:spPr>
              <a:xfrm flipH="1">
                <a:off x="2425018" y="3744798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A28678A-6FDF-4A91-A04D-7D8380E61035}"/>
                  </a:ext>
                </a:extLst>
              </p:cNvPr>
              <p:cNvSpPr/>
              <p:nvPr/>
            </p:nvSpPr>
            <p:spPr>
              <a:xfrm>
                <a:off x="6180055" y="3387708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438E504-9F47-46D8-8DB8-5E812CC9C1D9}"/>
                  </a:ext>
                </a:extLst>
              </p:cNvPr>
              <p:cNvSpPr/>
              <p:nvPr/>
            </p:nvSpPr>
            <p:spPr>
              <a:xfrm>
                <a:off x="11750399" y="6728475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8167EA8-62FE-4337-AD50-A1A63BFE2C9C}"/>
                  </a:ext>
                </a:extLst>
              </p:cNvPr>
              <p:cNvSpPr/>
              <p:nvPr/>
            </p:nvSpPr>
            <p:spPr>
              <a:xfrm>
                <a:off x="11570117" y="6925144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0B9567E-8B74-419F-AC2C-BAF8EC739A6E}"/>
                  </a:ext>
                </a:extLst>
              </p:cNvPr>
              <p:cNvSpPr/>
              <p:nvPr/>
            </p:nvSpPr>
            <p:spPr>
              <a:xfrm>
                <a:off x="4603788" y="6465722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6F8A17C-DFD5-4B38-B8D8-E7AE76E1E42D}"/>
                  </a:ext>
                </a:extLst>
              </p:cNvPr>
              <p:cNvSpPr/>
              <p:nvPr/>
            </p:nvSpPr>
            <p:spPr>
              <a:xfrm>
                <a:off x="9297787" y="4998774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3FA2041-C5BD-4F7D-9CDA-3DF0C9880A46}"/>
                  </a:ext>
                </a:extLst>
              </p:cNvPr>
              <p:cNvSpPr/>
              <p:nvPr/>
            </p:nvSpPr>
            <p:spPr>
              <a:xfrm>
                <a:off x="9162447" y="4737226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405AFFB-1D06-4F1B-A52E-B0C5A8FEAB18}"/>
                  </a:ext>
                </a:extLst>
              </p:cNvPr>
              <p:cNvSpPr/>
              <p:nvPr/>
            </p:nvSpPr>
            <p:spPr>
              <a:xfrm>
                <a:off x="1638266" y="6347187"/>
                <a:ext cx="108307" cy="108308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CF3E03-D4EB-45CB-8ACA-271CDBD5FC44}"/>
                  </a:ext>
                </a:extLst>
              </p:cNvPr>
              <p:cNvSpPr txBox="1"/>
              <p:nvPr/>
            </p:nvSpPr>
            <p:spPr>
              <a:xfrm>
                <a:off x="1726865" y="6266006"/>
                <a:ext cx="1561045" cy="270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+mn-ea"/>
                    <a:cs typeface="+mn-cs"/>
                  </a:rPr>
                  <a:t>WVD Optimizations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33B2B92-B08E-462F-821C-EBA035A8BC85}"/>
                  </a:ext>
                </a:extLst>
              </p:cNvPr>
              <p:cNvSpPr/>
              <p:nvPr/>
            </p:nvSpPr>
            <p:spPr>
              <a:xfrm>
                <a:off x="6481186" y="3619695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B54E19D-82FA-47F4-99F7-170C644811FB}"/>
                  </a:ext>
                </a:extLst>
              </p:cNvPr>
              <p:cNvSpPr/>
              <p:nvPr/>
            </p:nvSpPr>
            <p:spPr>
              <a:xfrm>
                <a:off x="6796327" y="3051929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1AC15AD-B3AD-4CCB-A06E-83E241B20885}"/>
                  </a:ext>
                </a:extLst>
              </p:cNvPr>
              <p:cNvSpPr/>
              <p:nvPr/>
            </p:nvSpPr>
            <p:spPr>
              <a:xfrm>
                <a:off x="6296687" y="3455055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2F06E0C-C6DD-4F0D-8C0B-C897F0520C77}"/>
                  </a:ext>
                </a:extLst>
              </p:cNvPr>
              <p:cNvSpPr/>
              <p:nvPr/>
            </p:nvSpPr>
            <p:spPr>
              <a:xfrm>
                <a:off x="6481186" y="3386429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9B1CFC0-A885-4CE3-85BA-D7A4DABDFAD6}"/>
                  </a:ext>
                </a:extLst>
              </p:cNvPr>
              <p:cNvSpPr/>
              <p:nvPr/>
            </p:nvSpPr>
            <p:spPr>
              <a:xfrm flipH="1">
                <a:off x="2512314" y="4136223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2229258-4DAE-40CF-814A-D2D15321E8BD}"/>
                  </a:ext>
                </a:extLst>
              </p:cNvPr>
              <p:cNvSpPr/>
              <p:nvPr/>
            </p:nvSpPr>
            <p:spPr>
              <a:xfrm flipH="1">
                <a:off x="3299998" y="3778588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4FCA759-CC68-4934-ADD1-0C9A90488CA9}"/>
                  </a:ext>
                </a:extLst>
              </p:cNvPr>
              <p:cNvSpPr/>
              <p:nvPr/>
            </p:nvSpPr>
            <p:spPr>
              <a:xfrm flipH="1">
                <a:off x="3400655" y="4157500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C90A7A5-4749-4825-AD03-B9A01C0C0A37}"/>
                  </a:ext>
                </a:extLst>
              </p:cNvPr>
              <p:cNvSpPr/>
              <p:nvPr/>
            </p:nvSpPr>
            <p:spPr>
              <a:xfrm flipH="1">
                <a:off x="3496313" y="4278134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7E9D7A8-0F58-4943-9B76-AC303E0204EE}"/>
                  </a:ext>
                </a:extLst>
              </p:cNvPr>
              <p:cNvSpPr/>
              <p:nvPr/>
            </p:nvSpPr>
            <p:spPr>
              <a:xfrm>
                <a:off x="7415446" y="6521253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4DC54E1-F540-478B-ABBA-593D039FF506}"/>
                  </a:ext>
                </a:extLst>
              </p:cNvPr>
              <p:cNvSpPr/>
              <p:nvPr/>
            </p:nvSpPr>
            <p:spPr>
              <a:xfrm>
                <a:off x="10154231" y="5307392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B88CF4B-7D55-4326-8695-A6E795092D16}"/>
                  </a:ext>
                </a:extLst>
              </p:cNvPr>
              <p:cNvSpPr/>
              <p:nvPr/>
            </p:nvSpPr>
            <p:spPr>
              <a:xfrm>
                <a:off x="10469589" y="4595315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3FF042-18A1-47A6-8C04-C590197415CA}"/>
                  </a:ext>
                </a:extLst>
              </p:cNvPr>
              <p:cNvSpPr/>
              <p:nvPr/>
            </p:nvSpPr>
            <p:spPr>
              <a:xfrm>
                <a:off x="10732132" y="3948635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48DBA1F-B679-4D43-9F57-C957D1265B8C}"/>
                  </a:ext>
                </a:extLst>
              </p:cNvPr>
              <p:cNvSpPr/>
              <p:nvPr/>
            </p:nvSpPr>
            <p:spPr>
              <a:xfrm>
                <a:off x="10839388" y="4065268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2C29F6E-A0CB-48C3-AA61-96822DBD8CE5}"/>
                  </a:ext>
                </a:extLst>
              </p:cNvPr>
              <p:cNvSpPr/>
              <p:nvPr/>
            </p:nvSpPr>
            <p:spPr>
              <a:xfrm>
                <a:off x="11072750" y="4111257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8BF25E2-D06A-4287-834D-FC468B905D0C}"/>
                  </a:ext>
                </a:extLst>
              </p:cNvPr>
              <p:cNvSpPr/>
              <p:nvPr/>
            </p:nvSpPr>
            <p:spPr>
              <a:xfrm>
                <a:off x="11242747" y="4029444"/>
                <a:ext cx="141911" cy="141911"/>
              </a:xfrm>
              <a:prstGeom prst="rect">
                <a:avLst/>
              </a:prstGeom>
              <a:solidFill>
                <a:srgbClr val="50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6124E8-14E2-4E1B-8592-603D68778735}"/>
                </a:ext>
              </a:extLst>
            </p:cNvPr>
            <p:cNvSpPr/>
            <p:nvPr/>
          </p:nvSpPr>
          <p:spPr>
            <a:xfrm>
              <a:off x="5570974" y="2513485"/>
              <a:ext cx="137160" cy="137160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3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Connection Flow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3EB0A4-C2D5-4E7D-9ADA-9A50417AB39A}"/>
              </a:ext>
            </a:extLst>
          </p:cNvPr>
          <p:cNvSpPr txBox="1">
            <a:spLocks/>
          </p:cNvSpPr>
          <p:nvPr/>
        </p:nvSpPr>
        <p:spPr>
          <a:xfrm>
            <a:off x="809308" y="221043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49C3FBB-6D01-4403-AF61-DE35F84B2F37}"/>
              </a:ext>
            </a:extLst>
          </p:cNvPr>
          <p:cNvSpPr txBox="1">
            <a:spLocks/>
          </p:cNvSpPr>
          <p:nvPr/>
        </p:nvSpPr>
        <p:spPr>
          <a:xfrm>
            <a:off x="3670301" y="1349692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Migration to WVD ARM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5ED24-2F32-419A-8364-9FBDC0BC5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581" y="1984295"/>
            <a:ext cx="4942839" cy="3910728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41011-E434-48ED-8F2B-2F57F9A9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15" y="2069069"/>
            <a:ext cx="5921969" cy="3789123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0605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FSLogix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B7439D-774E-45A2-86C8-C57413427232}"/>
              </a:ext>
            </a:extLst>
          </p:cNvPr>
          <p:cNvSpPr txBox="1">
            <a:spLocks/>
          </p:cNvSpPr>
          <p:nvPr/>
        </p:nvSpPr>
        <p:spPr>
          <a:xfrm>
            <a:off x="704087" y="1371600"/>
            <a:ext cx="4304793" cy="48688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OneDrive File Icon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Cloud Cache perf improvements  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FRX Tray Tool</a:t>
            </a: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36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pPr marL="0" indent="0">
              <a:buNone/>
            </a:pPr>
            <a:endParaRPr lang="en-US" sz="1800" dirty="0"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114B7-CB74-4F92-B117-5C661C40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880" y="1971931"/>
            <a:ext cx="6051955" cy="351446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3068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Microsoft Teams and Windows Virtual Desktop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0BD409-6B77-48D4-9408-3F7D34BA6A87}"/>
              </a:ext>
            </a:extLst>
          </p:cNvPr>
          <p:cNvGrpSpPr/>
          <p:nvPr/>
        </p:nvGrpSpPr>
        <p:grpSpPr>
          <a:xfrm>
            <a:off x="5470524" y="1307430"/>
            <a:ext cx="6229353" cy="2365375"/>
            <a:chOff x="2943224" y="1038225"/>
            <a:chExt cx="6229353" cy="23653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330455-671A-4B90-8F40-5767E4443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767" t="15156" r="8307" b="35019"/>
            <a:stretch/>
          </p:blipFill>
          <p:spPr>
            <a:xfrm>
              <a:off x="2943224" y="1038225"/>
              <a:ext cx="2971801" cy="22555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FC9970-D6DF-4DE3-8BE1-BE5F8B315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774" t="22342" r="19094" b="69352"/>
            <a:stretch/>
          </p:blipFill>
          <p:spPr>
            <a:xfrm>
              <a:off x="3876676" y="2456795"/>
              <a:ext cx="5295901" cy="946805"/>
            </a:xfrm>
            <a:prstGeom prst="rect">
              <a:avLst/>
            </a:prstGeom>
            <a:ln>
              <a:solidFill>
                <a:srgbClr val="243A5E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7F6B99-B277-4A32-8B91-B8EF6485030A}"/>
              </a:ext>
            </a:extLst>
          </p:cNvPr>
          <p:cNvGrpSpPr/>
          <p:nvPr/>
        </p:nvGrpSpPr>
        <p:grpSpPr>
          <a:xfrm>
            <a:off x="5470524" y="3963587"/>
            <a:ext cx="6229353" cy="2255576"/>
            <a:chOff x="2943224" y="3942694"/>
            <a:chExt cx="6229353" cy="22555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AB810B-B947-48D7-BFF7-EE309A2F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583" t="15000" r="8333" b="35000"/>
            <a:stretch/>
          </p:blipFill>
          <p:spPr>
            <a:xfrm>
              <a:off x="2943224" y="3942694"/>
              <a:ext cx="2974019" cy="22555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2EB1AE-47A7-4BFB-AB41-616E54E7C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844" t="23323" r="19271" b="69640"/>
            <a:stretch/>
          </p:blipFill>
          <p:spPr>
            <a:xfrm>
              <a:off x="3876676" y="5212170"/>
              <a:ext cx="5295901" cy="809836"/>
            </a:xfrm>
            <a:prstGeom prst="rect">
              <a:avLst/>
            </a:prstGeom>
            <a:ln w="3175">
              <a:solidFill>
                <a:srgbClr val="243A5E"/>
              </a:solidFill>
            </a:ln>
          </p:spPr>
        </p:pic>
      </p:grp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6E207908-6784-466F-9E31-A798F42DF3B5}"/>
              </a:ext>
            </a:extLst>
          </p:cNvPr>
          <p:cNvSpPr txBox="1">
            <a:spLocks/>
          </p:cNvSpPr>
          <p:nvPr/>
        </p:nvSpPr>
        <p:spPr>
          <a:xfrm>
            <a:off x="330198" y="2251450"/>
            <a:ext cx="4597400" cy="947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/>
              <a:t>Before Teams Optimizations: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>
                <a:solidFill>
                  <a:srgbClr val="D83B01"/>
                </a:solidFill>
              </a:rPr>
              <a:t>~12% CPU</a:t>
            </a:r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C5571774-BA52-46D9-92EC-5798659A1966}"/>
              </a:ext>
            </a:extLst>
          </p:cNvPr>
          <p:cNvSpPr txBox="1">
            <a:spLocks/>
          </p:cNvSpPr>
          <p:nvPr/>
        </p:nvSpPr>
        <p:spPr>
          <a:xfrm>
            <a:off x="482598" y="4776207"/>
            <a:ext cx="44450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/>
              <a:t>With Teams Optimizations: </a:t>
            </a:r>
            <a:r>
              <a:rPr lang="en-US">
                <a:solidFill>
                  <a:srgbClr val="107C10"/>
                </a:solidFill>
                <a:latin typeface="+mj-lt"/>
              </a:rPr>
              <a:t>~1.5% CPU</a:t>
            </a:r>
          </a:p>
        </p:txBody>
      </p:sp>
    </p:spTree>
    <p:extLst>
      <p:ext uri="{BB962C8B-B14F-4D97-AF65-F5344CB8AC3E}">
        <p14:creationId xmlns:p14="http://schemas.microsoft.com/office/powerpoint/2010/main" val="29812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AA75-2491-46A7-AF9B-B03C32AB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95" y="310578"/>
            <a:ext cx="11287792" cy="651653"/>
          </a:xfrm>
        </p:spPr>
        <p:txBody>
          <a:bodyPr/>
          <a:lstStyle/>
          <a:p>
            <a:r>
              <a:rPr lang="en-US" sz="4705" spc="-49" dirty="0">
                <a:solidFill>
                  <a:schemeClr val="tx2"/>
                </a:solidFill>
                <a:latin typeface="+mj-lt"/>
                <a:cs typeface="+mj-cs"/>
              </a:rPr>
              <a:t>Agenda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9D798C-B301-4FAF-B0A5-8E9DB24FABB8}"/>
              </a:ext>
            </a:extLst>
          </p:cNvPr>
          <p:cNvSpPr txBox="1">
            <a:spLocks/>
          </p:cNvSpPr>
          <p:nvPr/>
        </p:nvSpPr>
        <p:spPr>
          <a:xfrm>
            <a:off x="537855" y="1229360"/>
            <a:ext cx="11048294" cy="4992355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339725" marR="0" indent="-339725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-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3088" marR="0" indent="-2333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8513" marR="0" indent="-225425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798513" algn="l"/>
              </a:tabLst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30288" marR="0" indent="-231775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5713" marR="0" indent="-225425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1255713" algn="l"/>
              </a:tabLst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72" indent="-168072" defTabSz="896350">
              <a:lnSpc>
                <a:spcPct val="15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r>
              <a:rPr lang="en-US" sz="1400" spc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Simplified management</a:t>
            </a:r>
          </a:p>
          <a:p>
            <a:pPr marL="168072" indent="-168072" defTabSz="896350">
              <a:lnSpc>
                <a:spcPct val="15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r>
              <a:rPr lang="en-US" sz="1400" spc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MSIX app attach</a:t>
            </a:r>
          </a:p>
          <a:p>
            <a:pPr marL="168072" indent="-168072" defTabSz="896350">
              <a:lnSpc>
                <a:spcPct val="15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r>
              <a:rPr lang="en-US" sz="1400" spc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  <a:p>
            <a:pPr marL="168072" indent="-168072" defTabSz="896350">
              <a:lnSpc>
                <a:spcPct val="15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r>
              <a:rPr lang="en-US" sz="1400" spc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Security improvements</a:t>
            </a:r>
          </a:p>
          <a:p>
            <a:pPr marL="168072" indent="-168072" defTabSz="896350">
              <a:lnSpc>
                <a:spcPct val="15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r>
              <a:rPr lang="en-US" sz="1400" spc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Migration to WVD ARM</a:t>
            </a:r>
          </a:p>
          <a:p>
            <a:pPr marL="168072" indent="-168072" defTabSz="896350">
              <a:lnSpc>
                <a:spcPct val="15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r>
              <a:rPr lang="en-US" sz="1400" spc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regions</a:t>
            </a:r>
          </a:p>
          <a:p>
            <a:pPr marL="168072" indent="-168072" defTabSz="896350">
              <a:lnSpc>
                <a:spcPct val="15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r>
              <a:rPr lang="en-US" sz="1400" spc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FSLogix</a:t>
            </a:r>
          </a:p>
          <a:p>
            <a:pPr marL="168072" indent="-168072" defTabSz="896350">
              <a:lnSpc>
                <a:spcPct val="15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r>
              <a:rPr lang="en-US" sz="1400" spc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Teams optimization</a:t>
            </a:r>
          </a:p>
          <a:p>
            <a:pPr marL="168072" indent="-168072" defTabSz="896350">
              <a:lnSpc>
                <a:spcPct val="10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endParaRPr lang="en-US" sz="1400" spc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8072" indent="0" defTabSz="896350">
              <a:lnSpc>
                <a:spcPct val="100000"/>
              </a:lnSpc>
              <a:spcBef>
                <a:spcPts val="294"/>
              </a:spcBef>
              <a:spcAft>
                <a:spcPts val="294"/>
              </a:spcAft>
              <a:buNone/>
              <a:defRPr/>
            </a:pPr>
            <a:endParaRPr lang="en-US" sz="1400" spc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92169" indent="-224097" defTabSz="896350">
              <a:lnSpc>
                <a:spcPct val="100000"/>
              </a:lnSpc>
              <a:spcBef>
                <a:spcPts val="294"/>
              </a:spcBef>
              <a:spcAft>
                <a:spcPts val="294"/>
              </a:spcAft>
              <a:buFont typeface="Wingdings" panose="05000000000000000000" pitchFamily="2" charset="2"/>
              <a:buChar char="§"/>
              <a:defRPr/>
            </a:pPr>
            <a:endParaRPr lang="en-US" sz="1400" spc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0753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Additional Resources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2B55C-72F4-4D3A-A36A-9FC045E7E214}"/>
              </a:ext>
            </a:extLst>
          </p:cNvPr>
          <p:cNvSpPr/>
          <p:nvPr/>
        </p:nvSpPr>
        <p:spPr>
          <a:xfrm>
            <a:off x="599144" y="1292684"/>
            <a:ext cx="7117376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000" dirty="0"/>
              <a:t>MSIX Documentation: </a:t>
            </a:r>
            <a:r>
              <a:rPr lang="en-US" sz="2000" dirty="0">
                <a:hlinkClick r:id="rId3"/>
              </a:rPr>
              <a:t>http://aka.ms/MSIX</a:t>
            </a:r>
            <a:r>
              <a:rPr lang="en-US" sz="2000" dirty="0"/>
              <a:t> </a:t>
            </a:r>
          </a:p>
          <a:p>
            <a:pPr fontAlgn="ctr">
              <a:lnSpc>
                <a:spcPct val="150000"/>
              </a:lnSpc>
            </a:pPr>
            <a:r>
              <a:rPr lang="en-US" sz="2000" dirty="0"/>
              <a:t>MSIX Tech Community: </a:t>
            </a:r>
            <a:r>
              <a:rPr lang="en-US" sz="2000" dirty="0">
                <a:hlinkClick r:id="rId4"/>
              </a:rPr>
              <a:t>http://aka.ms/MSIXCommunity</a:t>
            </a:r>
            <a:endParaRPr lang="en-US" sz="2000" dirty="0"/>
          </a:p>
          <a:p>
            <a:pPr fontAlgn="ctr">
              <a:lnSpc>
                <a:spcPct val="150000"/>
              </a:lnSpc>
            </a:pPr>
            <a:r>
              <a:rPr lang="en-US" sz="2000" dirty="0"/>
              <a:t>Overview of WVD: </a:t>
            </a:r>
            <a:r>
              <a:rPr lang="en-US" sz="2000" dirty="0">
                <a:hlinkClick r:id="rId5"/>
              </a:rPr>
              <a:t>https://aka.ms/wvd</a:t>
            </a:r>
            <a:endParaRPr lang="en-US" sz="2000" dirty="0"/>
          </a:p>
          <a:p>
            <a:pPr fontAlgn="ctr">
              <a:lnSpc>
                <a:spcPct val="150000"/>
              </a:lnSpc>
            </a:pPr>
            <a:r>
              <a:rPr lang="en-US" sz="2000" dirty="0"/>
              <a:t>WVD documentation: </a:t>
            </a:r>
            <a:r>
              <a:rPr lang="en-US" sz="2000" dirty="0">
                <a:hlinkClick r:id="rId6"/>
              </a:rPr>
              <a:t>https://aka.ms/wvddocs</a:t>
            </a:r>
            <a:endParaRPr lang="en-US" sz="2000" dirty="0"/>
          </a:p>
          <a:p>
            <a:pPr fontAlgn="ctr">
              <a:lnSpc>
                <a:spcPct val="150000"/>
              </a:lnSpc>
            </a:pPr>
            <a:r>
              <a:rPr lang="en-US" sz="2000" dirty="0"/>
              <a:t>WVD Classic vs. WVD ARM: </a:t>
            </a:r>
            <a:r>
              <a:rPr lang="en-US" sz="2000" dirty="0">
                <a:hlinkClick r:id="rId7"/>
              </a:rPr>
              <a:t>more</a:t>
            </a:r>
            <a:r>
              <a:rPr lang="en-US" sz="2000" dirty="0"/>
              <a:t> </a:t>
            </a:r>
          </a:p>
          <a:p>
            <a:pPr fontAlgn="ctr">
              <a:lnSpc>
                <a:spcPct val="150000"/>
              </a:lnSpc>
            </a:pPr>
            <a:r>
              <a:rPr lang="en-US" sz="2000" dirty="0"/>
              <a:t>WVD roadmap: </a:t>
            </a:r>
            <a:r>
              <a:rPr lang="en-US" sz="2000" dirty="0">
                <a:hlinkClick r:id="rId8"/>
              </a:rPr>
              <a:t>https://aka.ms/wvdroadmap</a:t>
            </a:r>
            <a:endParaRPr lang="en-US" sz="2000" dirty="0"/>
          </a:p>
          <a:p>
            <a:pPr fontAlgn="ctr">
              <a:lnSpc>
                <a:spcPct val="150000"/>
              </a:lnSpc>
            </a:pPr>
            <a:r>
              <a:rPr lang="en-US" sz="2000" dirty="0"/>
              <a:t>FSLogix 2004 release: </a:t>
            </a:r>
            <a:r>
              <a:rPr lang="en-US" sz="2000" dirty="0">
                <a:hlinkClick r:id="rId9"/>
              </a:rPr>
              <a:t>more</a:t>
            </a:r>
            <a:r>
              <a:rPr lang="en-US" sz="2000" dirty="0"/>
              <a:t> </a:t>
            </a:r>
          </a:p>
          <a:p>
            <a:pPr fontAlgn="ctr">
              <a:lnSpc>
                <a:spcPct val="150000"/>
              </a:lnSpc>
            </a:pPr>
            <a:r>
              <a:rPr lang="en-US" dirty="0"/>
              <a:t>FSLogix documentation: </a:t>
            </a:r>
            <a:r>
              <a:rPr lang="en-US" dirty="0">
                <a:hlinkClick r:id="rId10"/>
              </a:rPr>
              <a:t>https://aka.ms/fslogix</a:t>
            </a:r>
            <a:endParaRPr lang="en-US" sz="2000" dirty="0"/>
          </a:p>
          <a:p>
            <a:pPr fontAlgn="ctr"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440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8D43E6-A674-4EC4-8D39-D768DAB8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91451"/>
            <a:ext cx="11018520" cy="1292662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Windows Virtual Desktop</a:t>
            </a:r>
            <a:br>
              <a:rPr lang="en-US"/>
            </a:br>
            <a:r>
              <a:rPr lang="en-US" sz="2000" spc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Enable a secure, remote desktop experience from anywhere</a:t>
            </a:r>
            <a:br>
              <a:rPr lang="en-US" sz="32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4788AB0-E2AC-4E44-AA09-EF92588D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017713"/>
            <a:ext cx="12192000" cy="4840287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78D46A5-E288-449F-A7E9-A7B5B1B5A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36663" y="5975015"/>
            <a:ext cx="2286000" cy="0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A9AF8D9-6DFD-43AA-82C9-A9D4E94B0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67750" y="5975015"/>
            <a:ext cx="2286000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">
            <a:extLst>
              <a:ext uri="{FF2B5EF4-FFF2-40B4-BE49-F238E27FC236}">
                <a16:creationId xmlns:a16="http://schemas.microsoft.com/office/drawing/2014/main" id="{E53A94EA-4E6E-4151-B914-F53C920662A1}"/>
              </a:ext>
            </a:extLst>
          </p:cNvPr>
          <p:cNvSpPr txBox="1">
            <a:spLocks/>
          </p:cNvSpPr>
          <p:nvPr/>
        </p:nvSpPr>
        <p:spPr bwMode="auto">
          <a:xfrm>
            <a:off x="831803" y="3776983"/>
            <a:ext cx="2532888" cy="61267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algn="ctr" defTabSz="951304">
              <a:lnSpc>
                <a:spcPct val="100000"/>
              </a:lnSpc>
              <a:spcBef>
                <a:spcPts val="816"/>
              </a:spcBef>
              <a:buNone/>
              <a:defRPr sz="1632" b="0" cap="none" spc="0" baseline="0">
                <a:ln w="3175">
                  <a:noFill/>
                </a:ln>
                <a:solidFill>
                  <a:schemeClr val="tx2"/>
                </a:solidFill>
                <a:effectLst/>
                <a:latin typeface="Segoe UI Semibold"/>
                <a:cs typeface="Segoe UI" panose="020B0502040204020203" pitchFamily="34" charset="0"/>
              </a:defRPr>
            </a:lvl1pPr>
          </a:lstStyle>
          <a:p>
            <a:pPr marL="0" marR="0" lvl="0" indent="0" algn="ctr" defTabSz="951304" rtl="0" eaLnBrk="1" fontAlgn="auto" latinLnBrk="0" hangingPunct="1">
              <a:lnSpc>
                <a:spcPct val="10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Deliver Windows 10 on </a:t>
            </a:r>
            <a:b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any device, anywhere</a:t>
            </a:r>
          </a:p>
          <a:p>
            <a:pPr marL="0" marR="0" lvl="0" indent="0" algn="ctr" defTabSz="951304" rtl="0" eaLnBrk="1" fontAlgn="auto" latinLnBrk="0" hangingPunct="1">
              <a:lnSpc>
                <a:spcPct val="10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D4CFD84-C7AB-4986-B1A3-54CDDC829440}"/>
              </a:ext>
            </a:extLst>
          </p:cNvPr>
          <p:cNvSpPr txBox="1">
            <a:spLocks/>
          </p:cNvSpPr>
          <p:nvPr/>
        </p:nvSpPr>
        <p:spPr bwMode="auto">
          <a:xfrm>
            <a:off x="3560828" y="3825455"/>
            <a:ext cx="2532888" cy="61267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Built-in intelligent </a:t>
            </a:r>
            <a:b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security </a:t>
            </a:r>
          </a:p>
          <a:p>
            <a:pPr marL="0" marR="0" lvl="0" indent="0" algn="ctr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5E714C29-C526-426A-965F-334908F70AC3}"/>
              </a:ext>
            </a:extLst>
          </p:cNvPr>
          <p:cNvSpPr txBox="1">
            <a:spLocks/>
          </p:cNvSpPr>
          <p:nvPr/>
        </p:nvSpPr>
        <p:spPr bwMode="auto">
          <a:xfrm>
            <a:off x="5934398" y="3815671"/>
            <a:ext cx="2532888" cy="61267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Deploy and scale </a:t>
            </a:r>
            <a:b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in minutes</a:t>
            </a:r>
          </a:p>
          <a:p>
            <a:pPr marL="0" marR="0" lvl="0" indent="0" algn="ctr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376D4E15-373C-47F9-B483-57ABF133D00A}"/>
              </a:ext>
            </a:extLst>
          </p:cNvPr>
          <p:cNvSpPr txBox="1">
            <a:spLocks/>
          </p:cNvSpPr>
          <p:nvPr/>
        </p:nvSpPr>
        <p:spPr bwMode="auto">
          <a:xfrm>
            <a:off x="8806400" y="3776983"/>
            <a:ext cx="2532888" cy="61267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Reduce cost using </a:t>
            </a:r>
            <a:b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existing licenses and pay only for what you use </a:t>
            </a:r>
          </a:p>
          <a:p>
            <a:pPr marL="0" marR="0" lvl="0" indent="0" algn="ctr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099C77-83CA-466D-95A0-718ECAAEB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905" y="2831776"/>
            <a:ext cx="672684" cy="619360"/>
            <a:chOff x="1524009" y="3851837"/>
            <a:chExt cx="577832" cy="532028"/>
          </a:xfrm>
        </p:grpSpPr>
        <p:grpSp>
          <p:nvGrpSpPr>
            <p:cNvPr id="37" name="Graphic 112" descr="webinar">
              <a:extLst>
                <a:ext uri="{FF2B5EF4-FFF2-40B4-BE49-F238E27FC236}">
                  <a16:creationId xmlns:a16="http://schemas.microsoft.com/office/drawing/2014/main" id="{61C5F9FF-5521-4ED9-AE43-C6BAD116F582}"/>
                </a:ext>
              </a:extLst>
            </p:cNvPr>
            <p:cNvGrpSpPr/>
            <p:nvPr/>
          </p:nvGrpSpPr>
          <p:grpSpPr>
            <a:xfrm>
              <a:off x="1603861" y="4054375"/>
              <a:ext cx="416094" cy="329490"/>
              <a:chOff x="9150173" y="4887577"/>
              <a:chExt cx="416094" cy="32949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FDB0163-5E19-4875-83E7-862BD34C7C16}"/>
                  </a:ext>
                </a:extLst>
              </p:cNvPr>
              <p:cNvSpPr/>
              <p:nvPr/>
            </p:nvSpPr>
            <p:spPr>
              <a:xfrm>
                <a:off x="9150173" y="4896330"/>
                <a:ext cx="416094" cy="320737"/>
              </a:xfrm>
              <a:custGeom>
                <a:avLst/>
                <a:gdLst>
                  <a:gd name="connsiteX0" fmla="*/ 1475 w 416093"/>
                  <a:gd name="connsiteY0" fmla="*/ 321865 h 320737"/>
                  <a:gd name="connsiteX1" fmla="*/ 417568 w 416093"/>
                  <a:gd name="connsiteY1" fmla="*/ 321865 h 320737"/>
                  <a:gd name="connsiteX2" fmla="*/ 417568 w 416093"/>
                  <a:gd name="connsiteY2" fmla="*/ 1475 h 320737"/>
                  <a:gd name="connsiteX3" fmla="*/ 1475 w 416093"/>
                  <a:gd name="connsiteY3" fmla="*/ 1475 h 320737"/>
                  <a:gd name="connsiteX4" fmla="*/ 1475 w 416093"/>
                  <a:gd name="connsiteY4" fmla="*/ 321865 h 320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093" h="320737">
                    <a:moveTo>
                      <a:pt x="1475" y="321865"/>
                    </a:moveTo>
                    <a:lnTo>
                      <a:pt x="417568" y="321865"/>
                    </a:lnTo>
                    <a:lnTo>
                      <a:pt x="417568" y="1475"/>
                    </a:lnTo>
                    <a:lnTo>
                      <a:pt x="1475" y="1475"/>
                    </a:lnTo>
                    <a:lnTo>
                      <a:pt x="1475" y="321865"/>
                    </a:lnTo>
                    <a:close/>
                  </a:path>
                </a:pathLst>
              </a:custGeom>
              <a:solidFill>
                <a:srgbClr val="0078D4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263E009-2E6D-4043-AE1A-0DB16B078A4A}"/>
                  </a:ext>
                </a:extLst>
              </p:cNvPr>
              <p:cNvSpPr/>
              <p:nvPr/>
            </p:nvSpPr>
            <p:spPr>
              <a:xfrm>
                <a:off x="9281497" y="5082755"/>
                <a:ext cx="151701" cy="78017"/>
              </a:xfrm>
              <a:custGeom>
                <a:avLst/>
                <a:gdLst>
                  <a:gd name="connsiteX0" fmla="*/ 1475 w 151700"/>
                  <a:gd name="connsiteY0" fmla="*/ 77685 h 78017"/>
                  <a:gd name="connsiteX1" fmla="*/ 77686 w 151700"/>
                  <a:gd name="connsiteY1" fmla="*/ 1475 h 78017"/>
                  <a:gd name="connsiteX2" fmla="*/ 153896 w 151700"/>
                  <a:gd name="connsiteY2" fmla="*/ 77685 h 78017"/>
                  <a:gd name="connsiteX3" fmla="*/ 1475 w 151700"/>
                  <a:gd name="connsiteY3" fmla="*/ 77685 h 78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700" h="78017">
                    <a:moveTo>
                      <a:pt x="1475" y="77685"/>
                    </a:moveTo>
                    <a:cubicBezTo>
                      <a:pt x="1475" y="35565"/>
                      <a:pt x="35565" y="1475"/>
                      <a:pt x="77686" y="1475"/>
                    </a:cubicBezTo>
                    <a:cubicBezTo>
                      <a:pt x="119806" y="1475"/>
                      <a:pt x="153896" y="35565"/>
                      <a:pt x="153896" y="77685"/>
                    </a:cubicBezTo>
                    <a:lnTo>
                      <a:pt x="1475" y="77685"/>
                    </a:lnTo>
                    <a:close/>
                  </a:path>
                </a:pathLst>
              </a:custGeom>
              <a:solidFill>
                <a:srgbClr val="50E6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8944E58-DA3C-48C3-8C23-817EE3F37052}"/>
                  </a:ext>
                </a:extLst>
              </p:cNvPr>
              <p:cNvSpPr/>
              <p:nvPr/>
            </p:nvSpPr>
            <p:spPr>
              <a:xfrm>
                <a:off x="9150173" y="4887577"/>
                <a:ext cx="416094" cy="43343"/>
              </a:xfrm>
              <a:custGeom>
                <a:avLst/>
                <a:gdLst>
                  <a:gd name="connsiteX0" fmla="*/ 1475 w 416093"/>
                  <a:gd name="connsiteY0" fmla="*/ 44836 h 43342"/>
                  <a:gd name="connsiteX1" fmla="*/ 417422 w 416093"/>
                  <a:gd name="connsiteY1" fmla="*/ 44836 h 43342"/>
                  <a:gd name="connsiteX2" fmla="*/ 417422 w 416093"/>
                  <a:gd name="connsiteY2" fmla="*/ 1475 h 43342"/>
                  <a:gd name="connsiteX3" fmla="*/ 1475 w 416093"/>
                  <a:gd name="connsiteY3" fmla="*/ 1475 h 43342"/>
                  <a:gd name="connsiteX4" fmla="*/ 1475 w 416093"/>
                  <a:gd name="connsiteY4" fmla="*/ 44836 h 4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093" h="43342">
                    <a:moveTo>
                      <a:pt x="1475" y="44836"/>
                    </a:moveTo>
                    <a:lnTo>
                      <a:pt x="417422" y="44836"/>
                    </a:lnTo>
                    <a:lnTo>
                      <a:pt x="417422" y="1475"/>
                    </a:lnTo>
                    <a:lnTo>
                      <a:pt x="1475" y="1475"/>
                    </a:lnTo>
                    <a:lnTo>
                      <a:pt x="1475" y="44836"/>
                    </a:lnTo>
                    <a:close/>
                  </a:path>
                </a:pathLst>
              </a:custGeom>
              <a:solidFill>
                <a:srgbClr val="50E6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9704BEB-6C37-4FA8-9520-8066A24533D9}"/>
                  </a:ext>
                </a:extLst>
              </p:cNvPr>
              <p:cNvSpPr/>
              <p:nvPr/>
            </p:nvSpPr>
            <p:spPr>
              <a:xfrm>
                <a:off x="9204411" y="4899547"/>
                <a:ext cx="21672" cy="21671"/>
              </a:xfrm>
              <a:custGeom>
                <a:avLst/>
                <a:gdLst>
                  <a:gd name="connsiteX0" fmla="*/ 12059 w 21671"/>
                  <a:gd name="connsiteY0" fmla="*/ 22644 h 21671"/>
                  <a:gd name="connsiteX1" fmla="*/ 22645 w 21671"/>
                  <a:gd name="connsiteY1" fmla="*/ 12059 h 21671"/>
                  <a:gd name="connsiteX2" fmla="*/ 12059 w 21671"/>
                  <a:gd name="connsiteY2" fmla="*/ 1475 h 21671"/>
                  <a:gd name="connsiteX3" fmla="*/ 1475 w 21671"/>
                  <a:gd name="connsiteY3" fmla="*/ 12059 h 21671"/>
                  <a:gd name="connsiteX4" fmla="*/ 12059 w 21671"/>
                  <a:gd name="connsiteY4" fmla="*/ 22644 h 2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71" h="21671">
                    <a:moveTo>
                      <a:pt x="12059" y="22644"/>
                    </a:moveTo>
                    <a:cubicBezTo>
                      <a:pt x="17905" y="22644"/>
                      <a:pt x="22645" y="17905"/>
                      <a:pt x="22645" y="12059"/>
                    </a:cubicBezTo>
                    <a:cubicBezTo>
                      <a:pt x="22645" y="6213"/>
                      <a:pt x="17905" y="1475"/>
                      <a:pt x="12059" y="1475"/>
                    </a:cubicBezTo>
                    <a:cubicBezTo>
                      <a:pt x="6214" y="1475"/>
                      <a:pt x="1475" y="6213"/>
                      <a:pt x="1475" y="12059"/>
                    </a:cubicBezTo>
                    <a:cubicBezTo>
                      <a:pt x="1475" y="17905"/>
                      <a:pt x="6214" y="22644"/>
                      <a:pt x="12059" y="226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D764240-34DA-42EA-B08A-28A3D0B6E2BC}"/>
                  </a:ext>
                </a:extLst>
              </p:cNvPr>
              <p:cNvSpPr/>
              <p:nvPr/>
            </p:nvSpPr>
            <p:spPr>
              <a:xfrm>
                <a:off x="9171561" y="4899547"/>
                <a:ext cx="21672" cy="21671"/>
              </a:xfrm>
              <a:custGeom>
                <a:avLst/>
                <a:gdLst>
                  <a:gd name="connsiteX0" fmla="*/ 12059 w 21671"/>
                  <a:gd name="connsiteY0" fmla="*/ 22644 h 21671"/>
                  <a:gd name="connsiteX1" fmla="*/ 22644 w 21671"/>
                  <a:gd name="connsiteY1" fmla="*/ 12059 h 21671"/>
                  <a:gd name="connsiteX2" fmla="*/ 12059 w 21671"/>
                  <a:gd name="connsiteY2" fmla="*/ 1475 h 21671"/>
                  <a:gd name="connsiteX3" fmla="*/ 1475 w 21671"/>
                  <a:gd name="connsiteY3" fmla="*/ 12059 h 21671"/>
                  <a:gd name="connsiteX4" fmla="*/ 12059 w 21671"/>
                  <a:gd name="connsiteY4" fmla="*/ 22644 h 2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71" h="21671">
                    <a:moveTo>
                      <a:pt x="12059" y="22644"/>
                    </a:moveTo>
                    <a:cubicBezTo>
                      <a:pt x="17905" y="22644"/>
                      <a:pt x="22644" y="17905"/>
                      <a:pt x="22644" y="12059"/>
                    </a:cubicBezTo>
                    <a:cubicBezTo>
                      <a:pt x="22644" y="6213"/>
                      <a:pt x="17905" y="1475"/>
                      <a:pt x="12059" y="1475"/>
                    </a:cubicBezTo>
                    <a:cubicBezTo>
                      <a:pt x="6214" y="1475"/>
                      <a:pt x="1475" y="6213"/>
                      <a:pt x="1475" y="12059"/>
                    </a:cubicBezTo>
                    <a:cubicBezTo>
                      <a:pt x="1475" y="17905"/>
                      <a:pt x="6214" y="22644"/>
                      <a:pt x="12059" y="226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CB89719-92C0-49DB-82B1-B6F3D2CDB6AB}"/>
                  </a:ext>
                </a:extLst>
              </p:cNvPr>
              <p:cNvSpPr/>
              <p:nvPr/>
            </p:nvSpPr>
            <p:spPr>
              <a:xfrm>
                <a:off x="9237989" y="4899547"/>
                <a:ext cx="21672" cy="21671"/>
              </a:xfrm>
              <a:custGeom>
                <a:avLst/>
                <a:gdLst>
                  <a:gd name="connsiteX0" fmla="*/ 12059 w 21671"/>
                  <a:gd name="connsiteY0" fmla="*/ 22644 h 21671"/>
                  <a:gd name="connsiteX1" fmla="*/ 22644 w 21671"/>
                  <a:gd name="connsiteY1" fmla="*/ 12059 h 21671"/>
                  <a:gd name="connsiteX2" fmla="*/ 12059 w 21671"/>
                  <a:gd name="connsiteY2" fmla="*/ 1475 h 21671"/>
                  <a:gd name="connsiteX3" fmla="*/ 1475 w 21671"/>
                  <a:gd name="connsiteY3" fmla="*/ 12059 h 21671"/>
                  <a:gd name="connsiteX4" fmla="*/ 12059 w 21671"/>
                  <a:gd name="connsiteY4" fmla="*/ 22644 h 2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71" h="21671">
                    <a:moveTo>
                      <a:pt x="12059" y="22644"/>
                    </a:moveTo>
                    <a:cubicBezTo>
                      <a:pt x="17905" y="22644"/>
                      <a:pt x="22644" y="17905"/>
                      <a:pt x="22644" y="12059"/>
                    </a:cubicBezTo>
                    <a:cubicBezTo>
                      <a:pt x="22644" y="6213"/>
                      <a:pt x="17905" y="1475"/>
                      <a:pt x="12059" y="1475"/>
                    </a:cubicBezTo>
                    <a:cubicBezTo>
                      <a:pt x="6214" y="1475"/>
                      <a:pt x="1475" y="6213"/>
                      <a:pt x="1475" y="12059"/>
                    </a:cubicBezTo>
                    <a:cubicBezTo>
                      <a:pt x="1475" y="17905"/>
                      <a:pt x="6214" y="22644"/>
                      <a:pt x="12059" y="226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23EFFF-0DF4-4D08-9ED5-DA24ED2F48AD}"/>
                  </a:ext>
                </a:extLst>
              </p:cNvPr>
              <p:cNvSpPr/>
              <p:nvPr/>
            </p:nvSpPr>
            <p:spPr>
              <a:xfrm>
                <a:off x="9314711" y="4984286"/>
                <a:ext cx="86686" cy="86686"/>
              </a:xfrm>
              <a:custGeom>
                <a:avLst/>
                <a:gdLst>
                  <a:gd name="connsiteX0" fmla="*/ 87905 w 86686"/>
                  <a:gd name="connsiteY0" fmla="*/ 44690 h 86685"/>
                  <a:gd name="connsiteX1" fmla="*/ 44690 w 86686"/>
                  <a:gd name="connsiteY1" fmla="*/ 87905 h 86685"/>
                  <a:gd name="connsiteX2" fmla="*/ 1475 w 86686"/>
                  <a:gd name="connsiteY2" fmla="*/ 44690 h 86685"/>
                  <a:gd name="connsiteX3" fmla="*/ 44690 w 86686"/>
                  <a:gd name="connsiteY3" fmla="*/ 1475 h 86685"/>
                  <a:gd name="connsiteX4" fmla="*/ 87905 w 86686"/>
                  <a:gd name="connsiteY4" fmla="*/ 44690 h 8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86" h="86685">
                    <a:moveTo>
                      <a:pt x="87905" y="44690"/>
                    </a:moveTo>
                    <a:cubicBezTo>
                      <a:pt x="87905" y="68560"/>
                      <a:pt x="68561" y="87905"/>
                      <a:pt x="44690" y="87905"/>
                    </a:cubicBezTo>
                    <a:cubicBezTo>
                      <a:pt x="20819" y="87905"/>
                      <a:pt x="1475" y="68560"/>
                      <a:pt x="1475" y="44690"/>
                    </a:cubicBezTo>
                    <a:cubicBezTo>
                      <a:pt x="1475" y="20819"/>
                      <a:pt x="20819" y="1475"/>
                      <a:pt x="44690" y="1475"/>
                    </a:cubicBezTo>
                    <a:cubicBezTo>
                      <a:pt x="68561" y="1475"/>
                      <a:pt x="87905" y="20819"/>
                      <a:pt x="87905" y="44690"/>
                    </a:cubicBezTo>
                    <a:close/>
                  </a:path>
                </a:pathLst>
              </a:custGeom>
              <a:solidFill>
                <a:srgbClr val="50E6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4F2D4E78-9CD7-4F1D-BA0A-1E329B7ED10F}"/>
                </a:ext>
              </a:extLst>
            </p:cNvPr>
            <p:cNvSpPr/>
            <p:nvPr/>
          </p:nvSpPr>
          <p:spPr bwMode="auto">
            <a:xfrm>
              <a:off x="1524009" y="3851837"/>
              <a:ext cx="577832" cy="248126"/>
            </a:xfrm>
            <a:prstGeom prst="triangle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5" name="Group 47">
            <a:extLst>
              <a:ext uri="{FF2B5EF4-FFF2-40B4-BE49-F238E27FC236}">
                <a16:creationId xmlns:a16="http://schemas.microsoft.com/office/drawing/2014/main" id="{C08A0DB7-8C8B-41AB-BC0F-6947DF14E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01429" y="2879340"/>
            <a:ext cx="598826" cy="601608"/>
            <a:chOff x="3422" y="784"/>
            <a:chExt cx="215" cy="216"/>
          </a:xfrm>
        </p:grpSpPr>
        <p:sp>
          <p:nvSpPr>
            <p:cNvPr id="53" name="AutoShape 46">
              <a:extLst>
                <a:ext uri="{FF2B5EF4-FFF2-40B4-BE49-F238E27FC236}">
                  <a16:creationId xmlns:a16="http://schemas.microsoft.com/office/drawing/2014/main" id="{2BDA3319-D4CC-47BC-9E79-7EECA64D226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22" y="784"/>
              <a:ext cx="215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C74A2130-B97A-4E36-9996-54538E4562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2" y="784"/>
              <a:ext cx="215" cy="216"/>
            </a:xfrm>
            <a:custGeom>
              <a:avLst/>
              <a:gdLst>
                <a:gd name="T0" fmla="*/ 193 w 215"/>
                <a:gd name="T1" fmla="*/ 23 h 216"/>
                <a:gd name="T2" fmla="*/ 193 w 215"/>
                <a:gd name="T3" fmla="*/ 194 h 216"/>
                <a:gd name="T4" fmla="*/ 22 w 215"/>
                <a:gd name="T5" fmla="*/ 194 h 216"/>
                <a:gd name="T6" fmla="*/ 22 w 215"/>
                <a:gd name="T7" fmla="*/ 23 h 216"/>
                <a:gd name="T8" fmla="*/ 193 w 215"/>
                <a:gd name="T9" fmla="*/ 23 h 216"/>
                <a:gd name="T10" fmla="*/ 215 w 215"/>
                <a:gd name="T11" fmla="*/ 0 h 216"/>
                <a:gd name="T12" fmla="*/ 0 w 215"/>
                <a:gd name="T13" fmla="*/ 0 h 216"/>
                <a:gd name="T14" fmla="*/ 0 w 215"/>
                <a:gd name="T15" fmla="*/ 216 h 216"/>
                <a:gd name="T16" fmla="*/ 215 w 215"/>
                <a:gd name="T17" fmla="*/ 216 h 216"/>
                <a:gd name="T18" fmla="*/ 215 w 215"/>
                <a:gd name="T1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216">
                  <a:moveTo>
                    <a:pt x="193" y="23"/>
                  </a:moveTo>
                  <a:lnTo>
                    <a:pt x="193" y="194"/>
                  </a:lnTo>
                  <a:lnTo>
                    <a:pt x="22" y="194"/>
                  </a:lnTo>
                  <a:lnTo>
                    <a:pt x="22" y="23"/>
                  </a:lnTo>
                  <a:lnTo>
                    <a:pt x="193" y="23"/>
                  </a:lnTo>
                  <a:close/>
                  <a:moveTo>
                    <a:pt x="215" y="0"/>
                  </a:moveTo>
                  <a:lnTo>
                    <a:pt x="0" y="0"/>
                  </a:lnTo>
                  <a:lnTo>
                    <a:pt x="0" y="216"/>
                  </a:lnTo>
                  <a:lnTo>
                    <a:pt x="215" y="216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Rectangle 49">
              <a:extLst>
                <a:ext uri="{FF2B5EF4-FFF2-40B4-BE49-F238E27FC236}">
                  <a16:creationId xmlns:a16="http://schemas.microsoft.com/office/drawing/2014/main" id="{9322B477-AE5B-4CEB-A54F-E568EC8CF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" y="898"/>
              <a:ext cx="102" cy="102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A89C799C-40F9-44E4-B364-5341CEAE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" y="784"/>
              <a:ext cx="79" cy="79"/>
            </a:xfrm>
            <a:custGeom>
              <a:avLst/>
              <a:gdLst>
                <a:gd name="T0" fmla="*/ 0 w 79"/>
                <a:gd name="T1" fmla="*/ 0 h 79"/>
                <a:gd name="T2" fmla="*/ 0 w 79"/>
                <a:gd name="T3" fmla="*/ 23 h 79"/>
                <a:gd name="T4" fmla="*/ 57 w 79"/>
                <a:gd name="T5" fmla="*/ 23 h 79"/>
                <a:gd name="T6" fmla="*/ 57 w 79"/>
                <a:gd name="T7" fmla="*/ 79 h 79"/>
                <a:gd name="T8" fmla="*/ 79 w 79"/>
                <a:gd name="T9" fmla="*/ 79 h 79"/>
                <a:gd name="T10" fmla="*/ 79 w 79"/>
                <a:gd name="T11" fmla="*/ 0 h 79"/>
                <a:gd name="T12" fmla="*/ 0 w 79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79">
                  <a:moveTo>
                    <a:pt x="0" y="0"/>
                  </a:moveTo>
                  <a:lnTo>
                    <a:pt x="0" y="23"/>
                  </a:lnTo>
                  <a:lnTo>
                    <a:pt x="57" y="23"/>
                  </a:lnTo>
                  <a:lnTo>
                    <a:pt x="57" y="79"/>
                  </a:lnTo>
                  <a:lnTo>
                    <a:pt x="79" y="79"/>
                  </a:lnTo>
                  <a:lnTo>
                    <a:pt x="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F8FDDF6D-E762-4B70-B33B-6A53A89EF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9" y="831"/>
              <a:ext cx="121" cy="122"/>
            </a:xfrm>
            <a:custGeom>
              <a:avLst/>
              <a:gdLst>
                <a:gd name="T0" fmla="*/ 99 w 121"/>
                <a:gd name="T1" fmla="*/ 0 h 122"/>
                <a:gd name="T2" fmla="*/ 42 w 121"/>
                <a:gd name="T3" fmla="*/ 0 h 122"/>
                <a:gd name="T4" fmla="*/ 42 w 121"/>
                <a:gd name="T5" fmla="*/ 23 h 122"/>
                <a:gd name="T6" fmla="*/ 82 w 121"/>
                <a:gd name="T7" fmla="*/ 23 h 122"/>
                <a:gd name="T8" fmla="*/ 0 w 121"/>
                <a:gd name="T9" fmla="*/ 106 h 122"/>
                <a:gd name="T10" fmla="*/ 16 w 121"/>
                <a:gd name="T11" fmla="*/ 122 h 122"/>
                <a:gd name="T12" fmla="*/ 99 w 121"/>
                <a:gd name="T13" fmla="*/ 39 h 122"/>
                <a:gd name="T14" fmla="*/ 99 w 121"/>
                <a:gd name="T15" fmla="*/ 80 h 122"/>
                <a:gd name="T16" fmla="*/ 121 w 121"/>
                <a:gd name="T17" fmla="*/ 80 h 122"/>
                <a:gd name="T18" fmla="*/ 121 w 121"/>
                <a:gd name="T19" fmla="*/ 23 h 122"/>
                <a:gd name="T20" fmla="*/ 121 w 121"/>
                <a:gd name="T21" fmla="*/ 0 h 122"/>
                <a:gd name="T22" fmla="*/ 99 w 121"/>
                <a:gd name="T23" fmla="*/ 0 h 122"/>
                <a:gd name="T24" fmla="*/ 99 w 121"/>
                <a:gd name="T2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22">
                  <a:moveTo>
                    <a:pt x="99" y="0"/>
                  </a:moveTo>
                  <a:lnTo>
                    <a:pt x="42" y="0"/>
                  </a:lnTo>
                  <a:lnTo>
                    <a:pt x="42" y="23"/>
                  </a:lnTo>
                  <a:lnTo>
                    <a:pt x="82" y="23"/>
                  </a:lnTo>
                  <a:lnTo>
                    <a:pt x="0" y="106"/>
                  </a:lnTo>
                  <a:lnTo>
                    <a:pt x="16" y="122"/>
                  </a:lnTo>
                  <a:lnTo>
                    <a:pt x="99" y="39"/>
                  </a:lnTo>
                  <a:lnTo>
                    <a:pt x="99" y="80"/>
                  </a:lnTo>
                  <a:lnTo>
                    <a:pt x="121" y="80"/>
                  </a:lnTo>
                  <a:lnTo>
                    <a:pt x="121" y="23"/>
                  </a:lnTo>
                  <a:lnTo>
                    <a:pt x="121" y="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AE9197-9324-4EB0-8BF3-2BAD2C3C5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40980" y="2810772"/>
            <a:ext cx="663746" cy="661380"/>
            <a:chOff x="5422657" y="5746952"/>
            <a:chExt cx="435756" cy="434204"/>
          </a:xfrm>
        </p:grpSpPr>
        <p:sp>
          <p:nvSpPr>
            <p:cNvPr id="59" name="Freeform 841">
              <a:extLst>
                <a:ext uri="{FF2B5EF4-FFF2-40B4-BE49-F238E27FC236}">
                  <a16:creationId xmlns:a16="http://schemas.microsoft.com/office/drawing/2014/main" id="{45DFBF50-2DF5-4C01-AFFD-08CEF40CD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72" y="5815425"/>
              <a:ext cx="133841" cy="348609"/>
            </a:xfrm>
            <a:custGeom>
              <a:avLst/>
              <a:gdLst>
                <a:gd name="T0" fmla="*/ 116 w 116"/>
                <a:gd name="T1" fmla="*/ 133 h 304"/>
                <a:gd name="T2" fmla="*/ 60 w 116"/>
                <a:gd name="T3" fmla="*/ 0 h 304"/>
                <a:gd name="T4" fmla="*/ 46 w 116"/>
                <a:gd name="T5" fmla="*/ 14 h 304"/>
                <a:gd name="T6" fmla="*/ 48 w 116"/>
                <a:gd name="T7" fmla="*/ 16 h 304"/>
                <a:gd name="T8" fmla="*/ 83 w 116"/>
                <a:gd name="T9" fmla="*/ 68 h 304"/>
                <a:gd name="T10" fmla="*/ 96 w 116"/>
                <a:gd name="T11" fmla="*/ 133 h 304"/>
                <a:gd name="T12" fmla="*/ 83 w 116"/>
                <a:gd name="T13" fmla="*/ 197 h 304"/>
                <a:gd name="T14" fmla="*/ 47 w 116"/>
                <a:gd name="T15" fmla="*/ 250 h 304"/>
                <a:gd name="T16" fmla="*/ 19 w 116"/>
                <a:gd name="T17" fmla="*/ 273 h 304"/>
                <a:gd name="T18" fmla="*/ 5 w 116"/>
                <a:gd name="T19" fmla="*/ 255 h 304"/>
                <a:gd name="T20" fmla="*/ 0 w 116"/>
                <a:gd name="T21" fmla="*/ 299 h 304"/>
                <a:gd name="T22" fmla="*/ 43 w 116"/>
                <a:gd name="T23" fmla="*/ 304 h 304"/>
                <a:gd name="T24" fmla="*/ 31 w 116"/>
                <a:gd name="T25" fmla="*/ 289 h 304"/>
                <a:gd name="T26" fmla="*/ 116 w 116"/>
                <a:gd name="T27" fmla="*/ 13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304">
                  <a:moveTo>
                    <a:pt x="116" y="133"/>
                  </a:moveTo>
                  <a:cubicBezTo>
                    <a:pt x="116" y="81"/>
                    <a:pt x="94" y="33"/>
                    <a:pt x="60" y="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7" y="15"/>
                    <a:pt x="48" y="16"/>
                  </a:cubicBezTo>
                  <a:cubicBezTo>
                    <a:pt x="63" y="31"/>
                    <a:pt x="75" y="49"/>
                    <a:pt x="83" y="68"/>
                  </a:cubicBezTo>
                  <a:cubicBezTo>
                    <a:pt x="92" y="89"/>
                    <a:pt x="96" y="111"/>
                    <a:pt x="96" y="133"/>
                  </a:cubicBezTo>
                  <a:cubicBezTo>
                    <a:pt x="96" y="155"/>
                    <a:pt x="91" y="177"/>
                    <a:pt x="83" y="197"/>
                  </a:cubicBezTo>
                  <a:cubicBezTo>
                    <a:pt x="74" y="217"/>
                    <a:pt x="62" y="235"/>
                    <a:pt x="47" y="250"/>
                  </a:cubicBezTo>
                  <a:cubicBezTo>
                    <a:pt x="39" y="259"/>
                    <a:pt x="29" y="266"/>
                    <a:pt x="19" y="273"/>
                  </a:cubicBezTo>
                  <a:cubicBezTo>
                    <a:pt x="5" y="255"/>
                    <a:pt x="5" y="255"/>
                    <a:pt x="5" y="255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31" y="289"/>
                    <a:pt x="31" y="289"/>
                    <a:pt x="31" y="289"/>
                  </a:cubicBezTo>
                  <a:cubicBezTo>
                    <a:pt x="82" y="255"/>
                    <a:pt x="116" y="198"/>
                    <a:pt x="116" y="133"/>
                  </a:cubicBez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Freeform 842">
              <a:extLst>
                <a:ext uri="{FF2B5EF4-FFF2-40B4-BE49-F238E27FC236}">
                  <a16:creationId xmlns:a16="http://schemas.microsoft.com/office/drawing/2014/main" id="{E104B332-8616-40F6-BCD2-8386FB547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657" y="6009964"/>
              <a:ext cx="273908" cy="171192"/>
            </a:xfrm>
            <a:custGeom>
              <a:avLst/>
              <a:gdLst>
                <a:gd name="T0" fmla="*/ 232 w 238"/>
                <a:gd name="T1" fmla="*/ 124 h 148"/>
                <a:gd name="T2" fmla="*/ 192 w 238"/>
                <a:gd name="T3" fmla="*/ 128 h 148"/>
                <a:gd name="T4" fmla="*/ 192 w 238"/>
                <a:gd name="T5" fmla="*/ 128 h 148"/>
                <a:gd name="T6" fmla="*/ 127 w 238"/>
                <a:gd name="T7" fmla="*/ 115 h 148"/>
                <a:gd name="T8" fmla="*/ 75 w 238"/>
                <a:gd name="T9" fmla="*/ 80 h 148"/>
                <a:gd name="T10" fmla="*/ 41 w 238"/>
                <a:gd name="T11" fmla="*/ 30 h 148"/>
                <a:gd name="T12" fmla="*/ 61 w 238"/>
                <a:gd name="T13" fmla="*/ 26 h 148"/>
                <a:gd name="T14" fmla="*/ 26 w 238"/>
                <a:gd name="T15" fmla="*/ 0 h 148"/>
                <a:gd name="T16" fmla="*/ 0 w 238"/>
                <a:gd name="T17" fmla="*/ 36 h 148"/>
                <a:gd name="T18" fmla="*/ 20 w 238"/>
                <a:gd name="T19" fmla="*/ 33 h 148"/>
                <a:gd name="T20" fmla="*/ 192 w 238"/>
                <a:gd name="T21" fmla="*/ 148 h 148"/>
                <a:gd name="T22" fmla="*/ 192 w 238"/>
                <a:gd name="T23" fmla="*/ 148 h 148"/>
                <a:gd name="T24" fmla="*/ 238 w 238"/>
                <a:gd name="T25" fmla="*/ 143 h 148"/>
                <a:gd name="T26" fmla="*/ 232 w 238"/>
                <a:gd name="T27" fmla="*/ 12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" h="148">
                  <a:moveTo>
                    <a:pt x="232" y="124"/>
                  </a:moveTo>
                  <a:cubicBezTo>
                    <a:pt x="219" y="127"/>
                    <a:pt x="206" y="128"/>
                    <a:pt x="192" y="128"/>
                  </a:cubicBezTo>
                  <a:cubicBezTo>
                    <a:pt x="192" y="128"/>
                    <a:pt x="192" y="128"/>
                    <a:pt x="192" y="128"/>
                  </a:cubicBezTo>
                  <a:cubicBezTo>
                    <a:pt x="170" y="128"/>
                    <a:pt x="148" y="124"/>
                    <a:pt x="127" y="115"/>
                  </a:cubicBezTo>
                  <a:cubicBezTo>
                    <a:pt x="108" y="107"/>
                    <a:pt x="90" y="95"/>
                    <a:pt x="75" y="80"/>
                  </a:cubicBezTo>
                  <a:cubicBezTo>
                    <a:pt x="60" y="65"/>
                    <a:pt x="49" y="48"/>
                    <a:pt x="41" y="30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48" y="100"/>
                    <a:pt x="114" y="148"/>
                    <a:pt x="192" y="148"/>
                  </a:cubicBezTo>
                  <a:cubicBezTo>
                    <a:pt x="192" y="148"/>
                    <a:pt x="192" y="148"/>
                    <a:pt x="192" y="148"/>
                  </a:cubicBezTo>
                  <a:cubicBezTo>
                    <a:pt x="208" y="148"/>
                    <a:pt x="223" y="146"/>
                    <a:pt x="238" y="143"/>
                  </a:cubicBezTo>
                  <a:lnTo>
                    <a:pt x="232" y="124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Freeform 843">
              <a:extLst>
                <a:ext uri="{FF2B5EF4-FFF2-40B4-BE49-F238E27FC236}">
                  <a16:creationId xmlns:a16="http://schemas.microsoft.com/office/drawing/2014/main" id="{064EC0A1-26B5-4EB7-90EC-E3B3F6DED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446" y="5746952"/>
              <a:ext cx="325266" cy="216325"/>
            </a:xfrm>
            <a:custGeom>
              <a:avLst/>
              <a:gdLst>
                <a:gd name="T0" fmla="*/ 282 w 282"/>
                <a:gd name="T1" fmla="*/ 40 h 188"/>
                <a:gd name="T2" fmla="*/ 264 w 282"/>
                <a:gd name="T3" fmla="*/ 0 h 188"/>
                <a:gd name="T4" fmla="*/ 257 w 282"/>
                <a:gd name="T5" fmla="*/ 20 h 188"/>
                <a:gd name="T6" fmla="*/ 186 w 282"/>
                <a:gd name="T7" fmla="*/ 6 h 188"/>
                <a:gd name="T8" fmla="*/ 185 w 282"/>
                <a:gd name="T9" fmla="*/ 6 h 188"/>
                <a:gd name="T10" fmla="*/ 0 w 282"/>
                <a:gd name="T11" fmla="*/ 188 h 188"/>
                <a:gd name="T12" fmla="*/ 20 w 282"/>
                <a:gd name="T13" fmla="*/ 188 h 188"/>
                <a:gd name="T14" fmla="*/ 33 w 282"/>
                <a:gd name="T15" fmla="*/ 127 h 188"/>
                <a:gd name="T16" fmla="*/ 68 w 282"/>
                <a:gd name="T17" fmla="*/ 74 h 188"/>
                <a:gd name="T18" fmla="*/ 121 w 282"/>
                <a:gd name="T19" fmla="*/ 39 h 188"/>
                <a:gd name="T20" fmla="*/ 185 w 282"/>
                <a:gd name="T21" fmla="*/ 26 h 188"/>
                <a:gd name="T22" fmla="*/ 185 w 282"/>
                <a:gd name="T23" fmla="*/ 26 h 188"/>
                <a:gd name="T24" fmla="*/ 249 w 282"/>
                <a:gd name="T25" fmla="*/ 39 h 188"/>
                <a:gd name="T26" fmla="*/ 242 w 282"/>
                <a:gd name="T27" fmla="*/ 58 h 188"/>
                <a:gd name="T28" fmla="*/ 282 w 282"/>
                <a:gd name="T29" fmla="*/ 4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188">
                  <a:moveTo>
                    <a:pt x="282" y="4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57" y="20"/>
                    <a:pt x="257" y="20"/>
                    <a:pt x="257" y="20"/>
                  </a:cubicBezTo>
                  <a:cubicBezTo>
                    <a:pt x="235" y="11"/>
                    <a:pt x="211" y="6"/>
                    <a:pt x="186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84" y="6"/>
                    <a:pt x="2" y="87"/>
                    <a:pt x="0" y="188"/>
                  </a:cubicBezTo>
                  <a:cubicBezTo>
                    <a:pt x="20" y="188"/>
                    <a:pt x="20" y="188"/>
                    <a:pt x="20" y="188"/>
                  </a:cubicBezTo>
                  <a:cubicBezTo>
                    <a:pt x="20" y="167"/>
                    <a:pt x="24" y="146"/>
                    <a:pt x="33" y="127"/>
                  </a:cubicBezTo>
                  <a:cubicBezTo>
                    <a:pt x="41" y="107"/>
                    <a:pt x="53" y="90"/>
                    <a:pt x="68" y="74"/>
                  </a:cubicBezTo>
                  <a:cubicBezTo>
                    <a:pt x="83" y="59"/>
                    <a:pt x="101" y="47"/>
                    <a:pt x="121" y="39"/>
                  </a:cubicBezTo>
                  <a:cubicBezTo>
                    <a:pt x="141" y="30"/>
                    <a:pt x="163" y="26"/>
                    <a:pt x="185" y="26"/>
                  </a:cubicBezTo>
                  <a:cubicBezTo>
                    <a:pt x="185" y="26"/>
                    <a:pt x="185" y="26"/>
                    <a:pt x="185" y="26"/>
                  </a:cubicBezTo>
                  <a:cubicBezTo>
                    <a:pt x="208" y="26"/>
                    <a:pt x="229" y="30"/>
                    <a:pt x="249" y="39"/>
                  </a:cubicBezTo>
                  <a:cubicBezTo>
                    <a:pt x="242" y="58"/>
                    <a:pt x="242" y="58"/>
                    <a:pt x="242" y="58"/>
                  </a:cubicBezTo>
                  <a:lnTo>
                    <a:pt x="282" y="4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5" name="Freeform 844">
              <a:extLst>
                <a:ext uri="{FF2B5EF4-FFF2-40B4-BE49-F238E27FC236}">
                  <a16:creationId xmlns:a16="http://schemas.microsoft.com/office/drawing/2014/main" id="{B34065A4-222B-4797-A6D8-3F153983F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621" y="5831360"/>
              <a:ext cx="284004" cy="282570"/>
            </a:xfrm>
            <a:custGeom>
              <a:avLst/>
              <a:gdLst>
                <a:gd name="T0" fmla="*/ 267 w 267"/>
                <a:gd name="T1" fmla="*/ 153 h 267"/>
                <a:gd name="T2" fmla="*/ 267 w 267"/>
                <a:gd name="T3" fmla="*/ 114 h 267"/>
                <a:gd name="T4" fmla="*/ 239 w 267"/>
                <a:gd name="T5" fmla="*/ 114 h 267"/>
                <a:gd name="T6" fmla="*/ 222 w 267"/>
                <a:gd name="T7" fmla="*/ 73 h 267"/>
                <a:gd name="T8" fmla="*/ 242 w 267"/>
                <a:gd name="T9" fmla="*/ 53 h 267"/>
                <a:gd name="T10" fmla="*/ 215 w 267"/>
                <a:gd name="T11" fmla="*/ 25 h 267"/>
                <a:gd name="T12" fmla="*/ 195 w 267"/>
                <a:gd name="T13" fmla="*/ 45 h 267"/>
                <a:gd name="T14" fmla="*/ 153 w 267"/>
                <a:gd name="T15" fmla="*/ 28 h 267"/>
                <a:gd name="T16" fmla="*/ 153 w 267"/>
                <a:gd name="T17" fmla="*/ 0 h 267"/>
                <a:gd name="T18" fmla="*/ 114 w 267"/>
                <a:gd name="T19" fmla="*/ 0 h 267"/>
                <a:gd name="T20" fmla="*/ 114 w 267"/>
                <a:gd name="T21" fmla="*/ 28 h 267"/>
                <a:gd name="T22" fmla="*/ 73 w 267"/>
                <a:gd name="T23" fmla="*/ 45 h 267"/>
                <a:gd name="T24" fmla="*/ 53 w 267"/>
                <a:gd name="T25" fmla="*/ 25 h 267"/>
                <a:gd name="T26" fmla="*/ 25 w 267"/>
                <a:gd name="T27" fmla="*/ 53 h 267"/>
                <a:gd name="T28" fmla="*/ 46 w 267"/>
                <a:gd name="T29" fmla="*/ 73 h 267"/>
                <a:gd name="T30" fmla="*/ 29 w 267"/>
                <a:gd name="T31" fmla="*/ 114 h 267"/>
                <a:gd name="T32" fmla="*/ 0 w 267"/>
                <a:gd name="T33" fmla="*/ 114 h 267"/>
                <a:gd name="T34" fmla="*/ 0 w 267"/>
                <a:gd name="T35" fmla="*/ 153 h 267"/>
                <a:gd name="T36" fmla="*/ 30 w 267"/>
                <a:gd name="T37" fmla="*/ 153 h 267"/>
                <a:gd name="T38" fmla="*/ 46 w 267"/>
                <a:gd name="T39" fmla="*/ 193 h 267"/>
                <a:gd name="T40" fmla="*/ 25 w 267"/>
                <a:gd name="T41" fmla="*/ 214 h 267"/>
                <a:gd name="T42" fmla="*/ 53 w 267"/>
                <a:gd name="T43" fmla="*/ 242 h 267"/>
                <a:gd name="T44" fmla="*/ 74 w 267"/>
                <a:gd name="T45" fmla="*/ 221 h 267"/>
                <a:gd name="T46" fmla="*/ 114 w 267"/>
                <a:gd name="T47" fmla="*/ 237 h 267"/>
                <a:gd name="T48" fmla="*/ 114 w 267"/>
                <a:gd name="T49" fmla="*/ 267 h 267"/>
                <a:gd name="T50" fmla="*/ 153 w 267"/>
                <a:gd name="T51" fmla="*/ 267 h 267"/>
                <a:gd name="T52" fmla="*/ 153 w 267"/>
                <a:gd name="T53" fmla="*/ 238 h 267"/>
                <a:gd name="T54" fmla="*/ 194 w 267"/>
                <a:gd name="T55" fmla="*/ 221 h 267"/>
                <a:gd name="T56" fmla="*/ 214 w 267"/>
                <a:gd name="T57" fmla="*/ 242 h 267"/>
                <a:gd name="T58" fmla="*/ 242 w 267"/>
                <a:gd name="T59" fmla="*/ 215 h 267"/>
                <a:gd name="T60" fmla="*/ 221 w 267"/>
                <a:gd name="T61" fmla="*/ 194 h 267"/>
                <a:gd name="T62" fmla="*/ 239 w 267"/>
                <a:gd name="T63" fmla="*/ 153 h 267"/>
                <a:gd name="T64" fmla="*/ 267 w 267"/>
                <a:gd name="T65" fmla="*/ 15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7" h="267">
                  <a:moveTo>
                    <a:pt x="267" y="153"/>
                  </a:moveTo>
                  <a:cubicBezTo>
                    <a:pt x="267" y="114"/>
                    <a:pt x="267" y="114"/>
                    <a:pt x="267" y="114"/>
                  </a:cubicBezTo>
                  <a:cubicBezTo>
                    <a:pt x="239" y="114"/>
                    <a:pt x="239" y="114"/>
                    <a:pt x="239" y="114"/>
                  </a:cubicBezTo>
                  <a:cubicBezTo>
                    <a:pt x="237" y="99"/>
                    <a:pt x="231" y="85"/>
                    <a:pt x="222" y="73"/>
                  </a:cubicBezTo>
                  <a:cubicBezTo>
                    <a:pt x="242" y="53"/>
                    <a:pt x="242" y="53"/>
                    <a:pt x="242" y="53"/>
                  </a:cubicBezTo>
                  <a:cubicBezTo>
                    <a:pt x="215" y="25"/>
                    <a:pt x="215" y="25"/>
                    <a:pt x="215" y="25"/>
                  </a:cubicBezTo>
                  <a:cubicBezTo>
                    <a:pt x="195" y="45"/>
                    <a:pt x="195" y="45"/>
                    <a:pt x="195" y="45"/>
                  </a:cubicBezTo>
                  <a:cubicBezTo>
                    <a:pt x="183" y="36"/>
                    <a:pt x="169" y="31"/>
                    <a:pt x="153" y="28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99" y="31"/>
                    <a:pt x="85" y="37"/>
                    <a:pt x="73" y="4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38" y="85"/>
                    <a:pt x="32" y="99"/>
                    <a:pt x="29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30" y="153"/>
                    <a:pt x="30" y="153"/>
                    <a:pt x="30" y="153"/>
                  </a:cubicBezTo>
                  <a:cubicBezTo>
                    <a:pt x="32" y="168"/>
                    <a:pt x="38" y="181"/>
                    <a:pt x="46" y="193"/>
                  </a:cubicBezTo>
                  <a:cubicBezTo>
                    <a:pt x="25" y="214"/>
                    <a:pt x="25" y="214"/>
                    <a:pt x="25" y="214"/>
                  </a:cubicBezTo>
                  <a:cubicBezTo>
                    <a:pt x="53" y="242"/>
                    <a:pt x="53" y="242"/>
                    <a:pt x="53" y="242"/>
                  </a:cubicBezTo>
                  <a:cubicBezTo>
                    <a:pt x="74" y="221"/>
                    <a:pt x="74" y="221"/>
                    <a:pt x="74" y="221"/>
                  </a:cubicBezTo>
                  <a:cubicBezTo>
                    <a:pt x="86" y="229"/>
                    <a:pt x="99" y="235"/>
                    <a:pt x="114" y="237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53" y="267"/>
                    <a:pt x="153" y="267"/>
                    <a:pt x="153" y="267"/>
                  </a:cubicBezTo>
                  <a:cubicBezTo>
                    <a:pt x="153" y="238"/>
                    <a:pt x="153" y="238"/>
                    <a:pt x="153" y="238"/>
                  </a:cubicBezTo>
                  <a:cubicBezTo>
                    <a:pt x="168" y="235"/>
                    <a:pt x="182" y="229"/>
                    <a:pt x="194" y="221"/>
                  </a:cubicBezTo>
                  <a:cubicBezTo>
                    <a:pt x="214" y="242"/>
                    <a:pt x="214" y="242"/>
                    <a:pt x="214" y="242"/>
                  </a:cubicBezTo>
                  <a:cubicBezTo>
                    <a:pt x="242" y="215"/>
                    <a:pt x="242" y="215"/>
                    <a:pt x="242" y="215"/>
                  </a:cubicBezTo>
                  <a:cubicBezTo>
                    <a:pt x="221" y="194"/>
                    <a:pt x="221" y="194"/>
                    <a:pt x="221" y="194"/>
                  </a:cubicBezTo>
                  <a:cubicBezTo>
                    <a:pt x="230" y="182"/>
                    <a:pt x="236" y="168"/>
                    <a:pt x="239" y="153"/>
                  </a:cubicBezTo>
                  <a:lnTo>
                    <a:pt x="267" y="153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6" name="Oval 845">
              <a:extLst>
                <a:ext uri="{FF2B5EF4-FFF2-40B4-BE49-F238E27FC236}">
                  <a16:creationId xmlns:a16="http://schemas.microsoft.com/office/drawing/2014/main" id="{52FB88C0-6578-461D-AA3B-96C632D59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285" y="5885463"/>
              <a:ext cx="157186" cy="155629"/>
            </a:xfrm>
            <a:prstGeom prst="ellipse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9" name="Group 125">
            <a:extLst>
              <a:ext uri="{FF2B5EF4-FFF2-40B4-BE49-F238E27FC236}">
                <a16:creationId xmlns:a16="http://schemas.microsoft.com/office/drawing/2014/main" id="{07C26EB8-062D-427E-8E17-854DD503B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45076" y="2809020"/>
            <a:ext cx="764392" cy="761816"/>
            <a:chOff x="2224" y="3045"/>
            <a:chExt cx="297" cy="296"/>
          </a:xfrm>
        </p:grpSpPr>
        <p:sp>
          <p:nvSpPr>
            <p:cNvPr id="69" name="AutoShape 124">
              <a:extLst>
                <a:ext uri="{FF2B5EF4-FFF2-40B4-BE49-F238E27FC236}">
                  <a16:creationId xmlns:a16="http://schemas.microsoft.com/office/drawing/2014/main" id="{EAB9C0D8-3F9E-4229-8674-D9FFA8BC3DD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24" y="3045"/>
              <a:ext cx="29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4" name="Rectangle 127">
              <a:extLst>
                <a:ext uri="{FF2B5EF4-FFF2-40B4-BE49-F238E27FC236}">
                  <a16:creationId xmlns:a16="http://schemas.microsoft.com/office/drawing/2014/main" id="{22E8C91F-E10C-4E2E-8066-049E5F752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4" y="3045"/>
              <a:ext cx="29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5" name="Freeform 128">
              <a:extLst>
                <a:ext uri="{FF2B5EF4-FFF2-40B4-BE49-F238E27FC236}">
                  <a16:creationId xmlns:a16="http://schemas.microsoft.com/office/drawing/2014/main" id="{D2654C0C-48B8-4CF3-8785-EF555FAC5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067"/>
              <a:ext cx="201" cy="252"/>
            </a:xfrm>
            <a:custGeom>
              <a:avLst/>
              <a:gdLst>
                <a:gd name="T0" fmla="*/ 69 w 138"/>
                <a:gd name="T1" fmla="*/ 173 h 173"/>
                <a:gd name="T2" fmla="*/ 69 w 138"/>
                <a:gd name="T3" fmla="*/ 173 h 173"/>
                <a:gd name="T4" fmla="*/ 0 w 138"/>
                <a:gd name="T5" fmla="*/ 77 h 173"/>
                <a:gd name="T6" fmla="*/ 0 w 138"/>
                <a:gd name="T7" fmla="*/ 29 h 173"/>
                <a:gd name="T8" fmla="*/ 4 w 138"/>
                <a:gd name="T9" fmla="*/ 29 h 173"/>
                <a:gd name="T10" fmla="*/ 67 w 138"/>
                <a:gd name="T11" fmla="*/ 2 h 173"/>
                <a:gd name="T12" fmla="*/ 69 w 138"/>
                <a:gd name="T13" fmla="*/ 0 h 173"/>
                <a:gd name="T14" fmla="*/ 72 w 138"/>
                <a:gd name="T15" fmla="*/ 2 h 173"/>
                <a:gd name="T16" fmla="*/ 135 w 138"/>
                <a:gd name="T17" fmla="*/ 29 h 173"/>
                <a:gd name="T18" fmla="*/ 138 w 138"/>
                <a:gd name="T19" fmla="*/ 29 h 173"/>
                <a:gd name="T20" fmla="*/ 138 w 138"/>
                <a:gd name="T21" fmla="*/ 78 h 173"/>
                <a:gd name="T22" fmla="*/ 69 w 138"/>
                <a:gd name="T2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173">
                  <a:moveTo>
                    <a:pt x="69" y="173"/>
                  </a:moveTo>
                  <a:cubicBezTo>
                    <a:pt x="69" y="173"/>
                    <a:pt x="69" y="173"/>
                    <a:pt x="69" y="173"/>
                  </a:cubicBezTo>
                  <a:cubicBezTo>
                    <a:pt x="50" y="173"/>
                    <a:pt x="0" y="140"/>
                    <a:pt x="0" y="7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35" y="32"/>
                    <a:pt x="67" y="2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106" y="29"/>
                    <a:pt x="135" y="29"/>
                    <a:pt x="135" y="29"/>
                  </a:cubicBezTo>
                  <a:cubicBezTo>
                    <a:pt x="138" y="29"/>
                    <a:pt x="138" y="29"/>
                    <a:pt x="138" y="2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140"/>
                    <a:pt x="88" y="173"/>
                    <a:pt x="69" y="173"/>
                  </a:cubicBez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6" name="Freeform 129">
              <a:extLst>
                <a:ext uri="{FF2B5EF4-FFF2-40B4-BE49-F238E27FC236}">
                  <a16:creationId xmlns:a16="http://schemas.microsoft.com/office/drawing/2014/main" id="{50B74CCE-8383-4814-A34B-C129CFFD6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3166"/>
              <a:ext cx="32" cy="65"/>
            </a:xfrm>
            <a:custGeom>
              <a:avLst/>
              <a:gdLst>
                <a:gd name="T0" fmla="*/ 16 w 22"/>
                <a:gd name="T1" fmla="*/ 22 h 44"/>
                <a:gd name="T2" fmla="*/ 16 w 22"/>
                <a:gd name="T3" fmla="*/ 44 h 44"/>
                <a:gd name="T4" fmla="*/ 7 w 22"/>
                <a:gd name="T5" fmla="*/ 44 h 44"/>
                <a:gd name="T6" fmla="*/ 7 w 22"/>
                <a:gd name="T7" fmla="*/ 22 h 44"/>
                <a:gd name="T8" fmla="*/ 0 w 22"/>
                <a:gd name="T9" fmla="*/ 11 h 44"/>
                <a:gd name="T10" fmla="*/ 11 w 22"/>
                <a:gd name="T11" fmla="*/ 0 h 44"/>
                <a:gd name="T12" fmla="*/ 22 w 22"/>
                <a:gd name="T13" fmla="*/ 11 h 44"/>
                <a:gd name="T14" fmla="*/ 16 w 22"/>
                <a:gd name="T15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4">
                  <a:moveTo>
                    <a:pt x="16" y="2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2" y="20"/>
                    <a:pt x="0" y="16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6"/>
                    <a:pt x="20" y="20"/>
                    <a:pt x="16" y="22"/>
                  </a:cubicBez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2B87005-C761-47D8-8BF6-8CDC87D0B21F}"/>
              </a:ext>
            </a:extLst>
          </p:cNvPr>
          <p:cNvSpPr txBox="1"/>
          <p:nvPr/>
        </p:nvSpPr>
        <p:spPr>
          <a:xfrm>
            <a:off x="2921837" y="5851905"/>
            <a:ext cx="6346739" cy="246221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Strong partner ecosystem that helps you migrate and modernize </a:t>
            </a:r>
          </a:p>
        </p:txBody>
      </p:sp>
    </p:spTree>
    <p:extLst>
      <p:ext uri="{BB962C8B-B14F-4D97-AF65-F5344CB8AC3E}">
        <p14:creationId xmlns:p14="http://schemas.microsoft.com/office/powerpoint/2010/main" val="263652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51914D-D856-480F-AA29-2DFC9DC97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039728" y="0"/>
            <a:ext cx="8152272" cy="6858001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2EC5212-C5BA-4320-9E6C-FA0FAFA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936558"/>
            <a:ext cx="11018520" cy="984885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</a:t>
            </a:r>
            <a:br>
              <a:rPr lang="en-US" dirty="0"/>
            </a:br>
            <a:r>
              <a:rPr lang="en-US" dirty="0"/>
              <a:t>updates </a:t>
            </a:r>
            <a:br>
              <a:rPr lang="en-US" dirty="0"/>
            </a:br>
            <a:r>
              <a:rPr lang="en-US" dirty="0"/>
              <a:t>from </a:t>
            </a:r>
            <a:br>
              <a:rPr lang="en-US" dirty="0"/>
            </a:br>
            <a:r>
              <a:rPr lang="en-US" dirty="0"/>
              <a:t>Ignite 2020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7FA5A5-C2E6-4AA3-BEA9-1F9AF6F21A2E}"/>
              </a:ext>
            </a:extLst>
          </p:cNvPr>
          <p:cNvGrpSpPr/>
          <p:nvPr/>
        </p:nvGrpSpPr>
        <p:grpSpPr>
          <a:xfrm>
            <a:off x="5653988" y="700702"/>
            <a:ext cx="6126480" cy="1377287"/>
            <a:chOff x="5454483" y="700702"/>
            <a:chExt cx="6126480" cy="1377287"/>
          </a:xfrm>
        </p:grpSpPr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9D4CFD84-C7AB-4986-B1A3-54CDDC8294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54483" y="700702"/>
              <a:ext cx="6126480" cy="61267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0" kern="1200" cap="none" spc="-50" baseline="0">
                  <a:ln w="3175">
                    <a:noFill/>
                  </a:ln>
                  <a:gradFill>
                    <a:gsLst>
                      <a:gs pos="74359">
                        <a:schemeClr val="tx1"/>
                      </a:gs>
                      <a:gs pos="57576">
                        <a:schemeClr val="tx1"/>
                      </a:gs>
                    </a:gsLst>
                    <a:lin ang="5400000" scaled="0"/>
                  </a:gra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32563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5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Security &amp; Compliance</a:t>
              </a:r>
            </a:p>
            <a:p>
              <a:pPr marL="0" marR="0" lvl="0" indent="0" algn="l" defTabSz="932563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58BE704-974E-9F4C-801E-1D680BD4F93E}"/>
                </a:ext>
              </a:extLst>
            </p:cNvPr>
            <p:cNvSpPr txBox="1"/>
            <p:nvPr/>
          </p:nvSpPr>
          <p:spPr>
            <a:xfrm>
              <a:off x="5454483" y="1031549"/>
              <a:ext cx="6126480" cy="1046440"/>
            </a:xfrm>
            <a:prstGeom prst="rect">
              <a:avLst/>
            </a:prstGeom>
            <a:noFill/>
          </p:spPr>
          <p:txBody>
            <a:bodyPr wrap="square" lIns="0" tIns="91440" rIns="0" bIns="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Certifications – ISO, PCI,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FedRamp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-High (commercial), HIPAA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Azure Security Center and Microsoft Defender ATP support 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 Tags for configuring Azure Firewall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8D9128-2183-4AA9-8C60-187CC52353D7}"/>
              </a:ext>
            </a:extLst>
          </p:cNvPr>
          <p:cNvGrpSpPr/>
          <p:nvPr/>
        </p:nvGrpSpPr>
        <p:grpSpPr>
          <a:xfrm>
            <a:off x="5653988" y="2533617"/>
            <a:ext cx="6126480" cy="1365880"/>
            <a:chOff x="5454483" y="2584082"/>
            <a:chExt cx="6126480" cy="1365880"/>
          </a:xfrm>
        </p:grpSpPr>
        <p:sp>
          <p:nvSpPr>
            <p:cNvPr id="33" name="Title 3">
              <a:extLst>
                <a:ext uri="{FF2B5EF4-FFF2-40B4-BE49-F238E27FC236}">
                  <a16:creationId xmlns:a16="http://schemas.microsoft.com/office/drawing/2014/main" id="{E53A94EA-4E6E-4151-B914-F53C920662A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54483" y="2584082"/>
              <a:ext cx="6126480" cy="61267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en-US"/>
              </a:defPPr>
              <a:lvl1pPr algn="ctr" defTabSz="951304">
                <a:lnSpc>
                  <a:spcPct val="100000"/>
                </a:lnSpc>
                <a:spcBef>
                  <a:spcPts val="816"/>
                </a:spcBef>
                <a:buNone/>
                <a:defRPr sz="1632" b="0" cap="none" spc="0" baseline="0">
                  <a:ln w="3175">
                    <a:noFill/>
                  </a:ln>
                  <a:solidFill>
                    <a:schemeClr val="tx2"/>
                  </a:solidFill>
                  <a:effectLst/>
                  <a:latin typeface="Segoe UI Semibold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51304" rtl="0" eaLnBrk="1" fontAlgn="auto" latinLnBrk="0" hangingPunct="1">
                <a:lnSpc>
                  <a:spcPct val="100000"/>
                </a:lnSpc>
                <a:spcBef>
                  <a:spcPts val="81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Usability</a:t>
              </a:r>
            </a:p>
            <a:p>
              <a:pPr marL="0" marR="0" lvl="0" indent="0" algn="l" defTabSz="951304" rtl="0" eaLnBrk="1" fontAlgn="auto" latinLnBrk="0" hangingPunct="1">
                <a:lnSpc>
                  <a:spcPct val="100000"/>
                </a:lnSpc>
                <a:spcBef>
                  <a:spcPts val="81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D4A0E093-5AA8-49FA-8B8C-2C1923A9E4D3}"/>
                </a:ext>
              </a:extLst>
            </p:cNvPr>
            <p:cNvSpPr txBox="1"/>
            <p:nvPr/>
          </p:nvSpPr>
          <p:spPr>
            <a:xfrm>
              <a:off x="5454483" y="2903522"/>
              <a:ext cx="6126480" cy="1046440"/>
            </a:xfrm>
            <a:prstGeom prst="rect">
              <a:avLst/>
            </a:prstGeom>
            <a:noFill/>
          </p:spPr>
          <p:txBody>
            <a:bodyPr wrap="square" lIns="0" tIns="91440" rIns="0" bIns="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Azure portal and ARM integration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A/V redirect for optimal Teams experience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FFFFFF"/>
                  </a:solidFill>
                  <a:latin typeface="Segoe UI"/>
                </a:rPr>
                <a:t>Client improvements across all platforms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D24C0BD-3BEB-4A3D-B1B7-3FF196CA1E16}"/>
              </a:ext>
            </a:extLst>
          </p:cNvPr>
          <p:cNvGrpSpPr/>
          <p:nvPr/>
        </p:nvGrpSpPr>
        <p:grpSpPr>
          <a:xfrm>
            <a:off x="5614431" y="4232539"/>
            <a:ext cx="6126480" cy="1040840"/>
            <a:chOff x="5454483" y="3979014"/>
            <a:chExt cx="6126480" cy="1040840"/>
          </a:xfrm>
        </p:grpSpPr>
        <p:sp>
          <p:nvSpPr>
            <p:cNvPr id="38" name="Title 3">
              <a:extLst>
                <a:ext uri="{FF2B5EF4-FFF2-40B4-BE49-F238E27FC236}">
                  <a16:creationId xmlns:a16="http://schemas.microsoft.com/office/drawing/2014/main" id="{5E714C29-C526-426A-965F-334908F70A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54483" y="3979014"/>
              <a:ext cx="6126480" cy="61267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0" kern="1200" cap="none" spc="-50" baseline="0">
                  <a:ln w="3175">
                    <a:noFill/>
                  </a:ln>
                  <a:gradFill>
                    <a:gsLst>
                      <a:gs pos="74359">
                        <a:schemeClr val="tx1"/>
                      </a:gs>
                      <a:gs pos="57576">
                        <a:schemeClr val="tx1"/>
                      </a:gs>
                    </a:gsLst>
                    <a:lin ang="5400000" scaled="0"/>
                  </a:gra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32563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5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Scalability</a:t>
              </a:r>
            </a:p>
            <a:p>
              <a:pPr marL="0" marR="0" lvl="0" indent="0" algn="l" defTabSz="932563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32563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83342129-FAA3-4B3A-A468-58C34D1B7CA7}"/>
                </a:ext>
              </a:extLst>
            </p:cNvPr>
            <p:cNvSpPr txBox="1"/>
            <p:nvPr/>
          </p:nvSpPr>
          <p:spPr>
            <a:xfrm>
              <a:off x="5454483" y="4342746"/>
              <a:ext cx="6126480" cy="677108"/>
            </a:xfrm>
            <a:prstGeom prst="rect">
              <a:avLst/>
            </a:prstGeom>
            <a:noFill/>
          </p:spPr>
          <p:txBody>
            <a:bodyPr wrap="square" lIns="0" tIns="91440" rIns="0" bIns="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Azure files for storing profiles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Assign access to AAD groups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2C89ADD-AA47-472F-8641-900AEED5D58C}"/>
              </a:ext>
            </a:extLst>
          </p:cNvPr>
          <p:cNvGrpSpPr/>
          <p:nvPr/>
        </p:nvGrpSpPr>
        <p:grpSpPr>
          <a:xfrm>
            <a:off x="5653988" y="5687918"/>
            <a:ext cx="6126480" cy="688992"/>
            <a:chOff x="5454483" y="5482260"/>
            <a:chExt cx="6126480" cy="688992"/>
          </a:xfrm>
        </p:grpSpPr>
        <p:sp>
          <p:nvSpPr>
            <p:cNvPr id="44" name="Title 3">
              <a:extLst>
                <a:ext uri="{FF2B5EF4-FFF2-40B4-BE49-F238E27FC236}">
                  <a16:creationId xmlns:a16="http://schemas.microsoft.com/office/drawing/2014/main" id="{376D4E15-373C-47F9-B483-57ABF133D00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54483" y="5482260"/>
              <a:ext cx="6126480" cy="61267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0" kern="1200" cap="none" spc="-50" baseline="0">
                  <a:ln w="3175">
                    <a:noFill/>
                  </a:ln>
                  <a:gradFill>
                    <a:gsLst>
                      <a:gs pos="74359">
                        <a:schemeClr val="tx1"/>
                      </a:gs>
                      <a:gs pos="57576">
                        <a:schemeClr val="tx1"/>
                      </a:gs>
                    </a:gsLst>
                    <a:lin ang="5400000" scaled="0"/>
                  </a:gra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32563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5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Cost</a:t>
              </a:r>
            </a:p>
            <a:p>
              <a:pPr marL="0" marR="0" lvl="0" indent="0" algn="l" defTabSz="932563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AEAFCA0-EAA5-4A63-A7D2-19281E523ED3}"/>
                </a:ext>
              </a:extLst>
            </p:cNvPr>
            <p:cNvSpPr txBox="1"/>
            <p:nvPr/>
          </p:nvSpPr>
          <p:spPr>
            <a:xfrm>
              <a:off x="5454483" y="5863475"/>
              <a:ext cx="6126480" cy="307777"/>
            </a:xfrm>
            <a:prstGeom prst="rect">
              <a:avLst/>
            </a:prstGeom>
            <a:noFill/>
          </p:spPr>
          <p:txBody>
            <a:bodyPr wrap="square" lIns="0" tIns="91440" rIns="0" bIns="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Azure Automation integration for scaling VMs</a:t>
              </a:r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AC0B330-8E27-438D-9167-0F474BF84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53988" y="2336820"/>
            <a:ext cx="5204802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3802858-5047-4508-AC3F-3037FF833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03224" y="2526411"/>
            <a:ext cx="672684" cy="619360"/>
            <a:chOff x="1524009" y="3851837"/>
            <a:chExt cx="577832" cy="532028"/>
          </a:xfrm>
        </p:grpSpPr>
        <p:grpSp>
          <p:nvGrpSpPr>
            <p:cNvPr id="129" name="Graphic 112" descr="webinar">
              <a:extLst>
                <a:ext uri="{FF2B5EF4-FFF2-40B4-BE49-F238E27FC236}">
                  <a16:creationId xmlns:a16="http://schemas.microsoft.com/office/drawing/2014/main" id="{BD37DB9D-0797-4B62-96A4-D2BFE0B366B4}"/>
                </a:ext>
              </a:extLst>
            </p:cNvPr>
            <p:cNvGrpSpPr/>
            <p:nvPr/>
          </p:nvGrpSpPr>
          <p:grpSpPr>
            <a:xfrm>
              <a:off x="1603861" y="4054375"/>
              <a:ext cx="416094" cy="329490"/>
              <a:chOff x="9150173" y="4887577"/>
              <a:chExt cx="416094" cy="329490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B04ED591-767A-4449-B858-A6027FE37561}"/>
                  </a:ext>
                </a:extLst>
              </p:cNvPr>
              <p:cNvSpPr/>
              <p:nvPr/>
            </p:nvSpPr>
            <p:spPr>
              <a:xfrm>
                <a:off x="9150173" y="4896330"/>
                <a:ext cx="416094" cy="320737"/>
              </a:xfrm>
              <a:custGeom>
                <a:avLst/>
                <a:gdLst>
                  <a:gd name="connsiteX0" fmla="*/ 1475 w 416093"/>
                  <a:gd name="connsiteY0" fmla="*/ 321865 h 320737"/>
                  <a:gd name="connsiteX1" fmla="*/ 417568 w 416093"/>
                  <a:gd name="connsiteY1" fmla="*/ 321865 h 320737"/>
                  <a:gd name="connsiteX2" fmla="*/ 417568 w 416093"/>
                  <a:gd name="connsiteY2" fmla="*/ 1475 h 320737"/>
                  <a:gd name="connsiteX3" fmla="*/ 1475 w 416093"/>
                  <a:gd name="connsiteY3" fmla="*/ 1475 h 320737"/>
                  <a:gd name="connsiteX4" fmla="*/ 1475 w 416093"/>
                  <a:gd name="connsiteY4" fmla="*/ 321865 h 320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093" h="320737">
                    <a:moveTo>
                      <a:pt x="1475" y="321865"/>
                    </a:moveTo>
                    <a:lnTo>
                      <a:pt x="417568" y="321865"/>
                    </a:lnTo>
                    <a:lnTo>
                      <a:pt x="417568" y="1475"/>
                    </a:lnTo>
                    <a:lnTo>
                      <a:pt x="1475" y="1475"/>
                    </a:lnTo>
                    <a:lnTo>
                      <a:pt x="1475" y="321865"/>
                    </a:lnTo>
                    <a:close/>
                  </a:path>
                </a:pathLst>
              </a:custGeom>
              <a:solidFill>
                <a:srgbClr val="0078D4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5246848-4ACA-4389-8946-DF1441F83599}"/>
                  </a:ext>
                </a:extLst>
              </p:cNvPr>
              <p:cNvSpPr/>
              <p:nvPr/>
            </p:nvSpPr>
            <p:spPr>
              <a:xfrm>
                <a:off x="9281497" y="5082755"/>
                <a:ext cx="151701" cy="78017"/>
              </a:xfrm>
              <a:custGeom>
                <a:avLst/>
                <a:gdLst>
                  <a:gd name="connsiteX0" fmla="*/ 1475 w 151700"/>
                  <a:gd name="connsiteY0" fmla="*/ 77685 h 78017"/>
                  <a:gd name="connsiteX1" fmla="*/ 77686 w 151700"/>
                  <a:gd name="connsiteY1" fmla="*/ 1475 h 78017"/>
                  <a:gd name="connsiteX2" fmla="*/ 153896 w 151700"/>
                  <a:gd name="connsiteY2" fmla="*/ 77685 h 78017"/>
                  <a:gd name="connsiteX3" fmla="*/ 1475 w 151700"/>
                  <a:gd name="connsiteY3" fmla="*/ 77685 h 78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700" h="78017">
                    <a:moveTo>
                      <a:pt x="1475" y="77685"/>
                    </a:moveTo>
                    <a:cubicBezTo>
                      <a:pt x="1475" y="35565"/>
                      <a:pt x="35565" y="1475"/>
                      <a:pt x="77686" y="1475"/>
                    </a:cubicBezTo>
                    <a:cubicBezTo>
                      <a:pt x="119806" y="1475"/>
                      <a:pt x="153896" y="35565"/>
                      <a:pt x="153896" y="77685"/>
                    </a:cubicBezTo>
                    <a:lnTo>
                      <a:pt x="1475" y="77685"/>
                    </a:lnTo>
                    <a:close/>
                  </a:path>
                </a:pathLst>
              </a:custGeom>
              <a:solidFill>
                <a:srgbClr val="50E6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A61332E-586F-49BD-B6E6-2364373C44F9}"/>
                  </a:ext>
                </a:extLst>
              </p:cNvPr>
              <p:cNvSpPr/>
              <p:nvPr/>
            </p:nvSpPr>
            <p:spPr>
              <a:xfrm>
                <a:off x="9150173" y="4887577"/>
                <a:ext cx="416094" cy="43343"/>
              </a:xfrm>
              <a:custGeom>
                <a:avLst/>
                <a:gdLst>
                  <a:gd name="connsiteX0" fmla="*/ 1475 w 416093"/>
                  <a:gd name="connsiteY0" fmla="*/ 44836 h 43342"/>
                  <a:gd name="connsiteX1" fmla="*/ 417422 w 416093"/>
                  <a:gd name="connsiteY1" fmla="*/ 44836 h 43342"/>
                  <a:gd name="connsiteX2" fmla="*/ 417422 w 416093"/>
                  <a:gd name="connsiteY2" fmla="*/ 1475 h 43342"/>
                  <a:gd name="connsiteX3" fmla="*/ 1475 w 416093"/>
                  <a:gd name="connsiteY3" fmla="*/ 1475 h 43342"/>
                  <a:gd name="connsiteX4" fmla="*/ 1475 w 416093"/>
                  <a:gd name="connsiteY4" fmla="*/ 44836 h 4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093" h="43342">
                    <a:moveTo>
                      <a:pt x="1475" y="44836"/>
                    </a:moveTo>
                    <a:lnTo>
                      <a:pt x="417422" y="44836"/>
                    </a:lnTo>
                    <a:lnTo>
                      <a:pt x="417422" y="1475"/>
                    </a:lnTo>
                    <a:lnTo>
                      <a:pt x="1475" y="1475"/>
                    </a:lnTo>
                    <a:lnTo>
                      <a:pt x="1475" y="44836"/>
                    </a:lnTo>
                    <a:close/>
                  </a:path>
                </a:pathLst>
              </a:custGeom>
              <a:solidFill>
                <a:srgbClr val="50E6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6ACDAFBB-0E76-4998-B53A-FAC475D89F2D}"/>
                  </a:ext>
                </a:extLst>
              </p:cNvPr>
              <p:cNvSpPr/>
              <p:nvPr/>
            </p:nvSpPr>
            <p:spPr>
              <a:xfrm>
                <a:off x="9204411" y="4899547"/>
                <a:ext cx="21672" cy="21671"/>
              </a:xfrm>
              <a:custGeom>
                <a:avLst/>
                <a:gdLst>
                  <a:gd name="connsiteX0" fmla="*/ 12059 w 21671"/>
                  <a:gd name="connsiteY0" fmla="*/ 22644 h 21671"/>
                  <a:gd name="connsiteX1" fmla="*/ 22645 w 21671"/>
                  <a:gd name="connsiteY1" fmla="*/ 12059 h 21671"/>
                  <a:gd name="connsiteX2" fmla="*/ 12059 w 21671"/>
                  <a:gd name="connsiteY2" fmla="*/ 1475 h 21671"/>
                  <a:gd name="connsiteX3" fmla="*/ 1475 w 21671"/>
                  <a:gd name="connsiteY3" fmla="*/ 12059 h 21671"/>
                  <a:gd name="connsiteX4" fmla="*/ 12059 w 21671"/>
                  <a:gd name="connsiteY4" fmla="*/ 22644 h 2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71" h="21671">
                    <a:moveTo>
                      <a:pt x="12059" y="22644"/>
                    </a:moveTo>
                    <a:cubicBezTo>
                      <a:pt x="17905" y="22644"/>
                      <a:pt x="22645" y="17905"/>
                      <a:pt x="22645" y="12059"/>
                    </a:cubicBezTo>
                    <a:cubicBezTo>
                      <a:pt x="22645" y="6213"/>
                      <a:pt x="17905" y="1475"/>
                      <a:pt x="12059" y="1475"/>
                    </a:cubicBezTo>
                    <a:cubicBezTo>
                      <a:pt x="6214" y="1475"/>
                      <a:pt x="1475" y="6213"/>
                      <a:pt x="1475" y="12059"/>
                    </a:cubicBezTo>
                    <a:cubicBezTo>
                      <a:pt x="1475" y="17905"/>
                      <a:pt x="6214" y="22644"/>
                      <a:pt x="12059" y="226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7204BD6-AE71-4082-86C3-69AF7ABC77A2}"/>
                  </a:ext>
                </a:extLst>
              </p:cNvPr>
              <p:cNvSpPr/>
              <p:nvPr/>
            </p:nvSpPr>
            <p:spPr>
              <a:xfrm>
                <a:off x="9171561" y="4899547"/>
                <a:ext cx="21672" cy="21671"/>
              </a:xfrm>
              <a:custGeom>
                <a:avLst/>
                <a:gdLst>
                  <a:gd name="connsiteX0" fmla="*/ 12059 w 21671"/>
                  <a:gd name="connsiteY0" fmla="*/ 22644 h 21671"/>
                  <a:gd name="connsiteX1" fmla="*/ 22644 w 21671"/>
                  <a:gd name="connsiteY1" fmla="*/ 12059 h 21671"/>
                  <a:gd name="connsiteX2" fmla="*/ 12059 w 21671"/>
                  <a:gd name="connsiteY2" fmla="*/ 1475 h 21671"/>
                  <a:gd name="connsiteX3" fmla="*/ 1475 w 21671"/>
                  <a:gd name="connsiteY3" fmla="*/ 12059 h 21671"/>
                  <a:gd name="connsiteX4" fmla="*/ 12059 w 21671"/>
                  <a:gd name="connsiteY4" fmla="*/ 22644 h 2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71" h="21671">
                    <a:moveTo>
                      <a:pt x="12059" y="22644"/>
                    </a:moveTo>
                    <a:cubicBezTo>
                      <a:pt x="17905" y="22644"/>
                      <a:pt x="22644" y="17905"/>
                      <a:pt x="22644" y="12059"/>
                    </a:cubicBezTo>
                    <a:cubicBezTo>
                      <a:pt x="22644" y="6213"/>
                      <a:pt x="17905" y="1475"/>
                      <a:pt x="12059" y="1475"/>
                    </a:cubicBezTo>
                    <a:cubicBezTo>
                      <a:pt x="6214" y="1475"/>
                      <a:pt x="1475" y="6213"/>
                      <a:pt x="1475" y="12059"/>
                    </a:cubicBezTo>
                    <a:cubicBezTo>
                      <a:pt x="1475" y="17905"/>
                      <a:pt x="6214" y="22644"/>
                      <a:pt x="12059" y="226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DD90185A-F987-4AAC-BE78-FAEBABF00894}"/>
                  </a:ext>
                </a:extLst>
              </p:cNvPr>
              <p:cNvSpPr/>
              <p:nvPr/>
            </p:nvSpPr>
            <p:spPr>
              <a:xfrm>
                <a:off x="9237989" y="4899547"/>
                <a:ext cx="21672" cy="21671"/>
              </a:xfrm>
              <a:custGeom>
                <a:avLst/>
                <a:gdLst>
                  <a:gd name="connsiteX0" fmla="*/ 12059 w 21671"/>
                  <a:gd name="connsiteY0" fmla="*/ 22644 h 21671"/>
                  <a:gd name="connsiteX1" fmla="*/ 22644 w 21671"/>
                  <a:gd name="connsiteY1" fmla="*/ 12059 h 21671"/>
                  <a:gd name="connsiteX2" fmla="*/ 12059 w 21671"/>
                  <a:gd name="connsiteY2" fmla="*/ 1475 h 21671"/>
                  <a:gd name="connsiteX3" fmla="*/ 1475 w 21671"/>
                  <a:gd name="connsiteY3" fmla="*/ 12059 h 21671"/>
                  <a:gd name="connsiteX4" fmla="*/ 12059 w 21671"/>
                  <a:gd name="connsiteY4" fmla="*/ 22644 h 2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71" h="21671">
                    <a:moveTo>
                      <a:pt x="12059" y="22644"/>
                    </a:moveTo>
                    <a:cubicBezTo>
                      <a:pt x="17905" y="22644"/>
                      <a:pt x="22644" y="17905"/>
                      <a:pt x="22644" y="12059"/>
                    </a:cubicBezTo>
                    <a:cubicBezTo>
                      <a:pt x="22644" y="6213"/>
                      <a:pt x="17905" y="1475"/>
                      <a:pt x="12059" y="1475"/>
                    </a:cubicBezTo>
                    <a:cubicBezTo>
                      <a:pt x="6214" y="1475"/>
                      <a:pt x="1475" y="6213"/>
                      <a:pt x="1475" y="12059"/>
                    </a:cubicBezTo>
                    <a:cubicBezTo>
                      <a:pt x="1475" y="17905"/>
                      <a:pt x="6214" y="22644"/>
                      <a:pt x="12059" y="226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2FE83387-A17B-4275-A02E-EC5E6F821CA2}"/>
                  </a:ext>
                </a:extLst>
              </p:cNvPr>
              <p:cNvSpPr/>
              <p:nvPr/>
            </p:nvSpPr>
            <p:spPr>
              <a:xfrm>
                <a:off x="9314711" y="4984286"/>
                <a:ext cx="86686" cy="86686"/>
              </a:xfrm>
              <a:custGeom>
                <a:avLst/>
                <a:gdLst>
                  <a:gd name="connsiteX0" fmla="*/ 87905 w 86686"/>
                  <a:gd name="connsiteY0" fmla="*/ 44690 h 86685"/>
                  <a:gd name="connsiteX1" fmla="*/ 44690 w 86686"/>
                  <a:gd name="connsiteY1" fmla="*/ 87905 h 86685"/>
                  <a:gd name="connsiteX2" fmla="*/ 1475 w 86686"/>
                  <a:gd name="connsiteY2" fmla="*/ 44690 h 86685"/>
                  <a:gd name="connsiteX3" fmla="*/ 44690 w 86686"/>
                  <a:gd name="connsiteY3" fmla="*/ 1475 h 86685"/>
                  <a:gd name="connsiteX4" fmla="*/ 87905 w 86686"/>
                  <a:gd name="connsiteY4" fmla="*/ 44690 h 8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86" h="86685">
                    <a:moveTo>
                      <a:pt x="87905" y="44690"/>
                    </a:moveTo>
                    <a:cubicBezTo>
                      <a:pt x="87905" y="68560"/>
                      <a:pt x="68561" y="87905"/>
                      <a:pt x="44690" y="87905"/>
                    </a:cubicBezTo>
                    <a:cubicBezTo>
                      <a:pt x="20819" y="87905"/>
                      <a:pt x="1475" y="68560"/>
                      <a:pt x="1475" y="44690"/>
                    </a:cubicBezTo>
                    <a:cubicBezTo>
                      <a:pt x="1475" y="20819"/>
                      <a:pt x="20819" y="1475"/>
                      <a:pt x="44690" y="1475"/>
                    </a:cubicBezTo>
                    <a:cubicBezTo>
                      <a:pt x="68561" y="1475"/>
                      <a:pt x="87905" y="20819"/>
                      <a:pt x="87905" y="44690"/>
                    </a:cubicBezTo>
                    <a:close/>
                  </a:path>
                </a:pathLst>
              </a:custGeom>
              <a:solidFill>
                <a:srgbClr val="50E6FF"/>
              </a:solidFill>
              <a:ln w="4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D6AD4E3E-88B0-4A2A-917C-934F588DB563}"/>
                </a:ext>
              </a:extLst>
            </p:cNvPr>
            <p:cNvSpPr/>
            <p:nvPr/>
          </p:nvSpPr>
          <p:spPr bwMode="auto">
            <a:xfrm>
              <a:off x="1524009" y="3851837"/>
              <a:ext cx="577832" cy="248126"/>
            </a:xfrm>
            <a:prstGeom prst="triangle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FCB03BA-CE6F-4942-9211-435E4246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03212" y="5630952"/>
            <a:ext cx="663745" cy="661380"/>
            <a:chOff x="5422657" y="5746952"/>
            <a:chExt cx="435756" cy="434204"/>
          </a:xfrm>
        </p:grpSpPr>
        <p:sp>
          <p:nvSpPr>
            <p:cNvPr id="118" name="Freeform 841">
              <a:extLst>
                <a:ext uri="{FF2B5EF4-FFF2-40B4-BE49-F238E27FC236}">
                  <a16:creationId xmlns:a16="http://schemas.microsoft.com/office/drawing/2014/main" id="{62D9C0B0-8691-4078-A57F-7DA51177F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72" y="5815425"/>
              <a:ext cx="133841" cy="348609"/>
            </a:xfrm>
            <a:custGeom>
              <a:avLst/>
              <a:gdLst>
                <a:gd name="T0" fmla="*/ 116 w 116"/>
                <a:gd name="T1" fmla="*/ 133 h 304"/>
                <a:gd name="T2" fmla="*/ 60 w 116"/>
                <a:gd name="T3" fmla="*/ 0 h 304"/>
                <a:gd name="T4" fmla="*/ 46 w 116"/>
                <a:gd name="T5" fmla="*/ 14 h 304"/>
                <a:gd name="T6" fmla="*/ 48 w 116"/>
                <a:gd name="T7" fmla="*/ 16 h 304"/>
                <a:gd name="T8" fmla="*/ 83 w 116"/>
                <a:gd name="T9" fmla="*/ 68 h 304"/>
                <a:gd name="T10" fmla="*/ 96 w 116"/>
                <a:gd name="T11" fmla="*/ 133 h 304"/>
                <a:gd name="T12" fmla="*/ 83 w 116"/>
                <a:gd name="T13" fmla="*/ 197 h 304"/>
                <a:gd name="T14" fmla="*/ 47 w 116"/>
                <a:gd name="T15" fmla="*/ 250 h 304"/>
                <a:gd name="T16" fmla="*/ 19 w 116"/>
                <a:gd name="T17" fmla="*/ 273 h 304"/>
                <a:gd name="T18" fmla="*/ 5 w 116"/>
                <a:gd name="T19" fmla="*/ 255 h 304"/>
                <a:gd name="T20" fmla="*/ 0 w 116"/>
                <a:gd name="T21" fmla="*/ 299 h 304"/>
                <a:gd name="T22" fmla="*/ 43 w 116"/>
                <a:gd name="T23" fmla="*/ 304 h 304"/>
                <a:gd name="T24" fmla="*/ 31 w 116"/>
                <a:gd name="T25" fmla="*/ 289 h 304"/>
                <a:gd name="T26" fmla="*/ 116 w 116"/>
                <a:gd name="T27" fmla="*/ 13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304">
                  <a:moveTo>
                    <a:pt x="116" y="133"/>
                  </a:moveTo>
                  <a:cubicBezTo>
                    <a:pt x="116" y="81"/>
                    <a:pt x="94" y="33"/>
                    <a:pt x="60" y="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7" y="15"/>
                    <a:pt x="48" y="16"/>
                  </a:cubicBezTo>
                  <a:cubicBezTo>
                    <a:pt x="63" y="31"/>
                    <a:pt x="75" y="49"/>
                    <a:pt x="83" y="68"/>
                  </a:cubicBezTo>
                  <a:cubicBezTo>
                    <a:pt x="92" y="89"/>
                    <a:pt x="96" y="111"/>
                    <a:pt x="96" y="133"/>
                  </a:cubicBezTo>
                  <a:cubicBezTo>
                    <a:pt x="96" y="155"/>
                    <a:pt x="91" y="177"/>
                    <a:pt x="83" y="197"/>
                  </a:cubicBezTo>
                  <a:cubicBezTo>
                    <a:pt x="74" y="217"/>
                    <a:pt x="62" y="235"/>
                    <a:pt x="47" y="250"/>
                  </a:cubicBezTo>
                  <a:cubicBezTo>
                    <a:pt x="39" y="259"/>
                    <a:pt x="29" y="266"/>
                    <a:pt x="19" y="273"/>
                  </a:cubicBezTo>
                  <a:cubicBezTo>
                    <a:pt x="5" y="255"/>
                    <a:pt x="5" y="255"/>
                    <a:pt x="5" y="255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31" y="289"/>
                    <a:pt x="31" y="289"/>
                    <a:pt x="31" y="289"/>
                  </a:cubicBezTo>
                  <a:cubicBezTo>
                    <a:pt x="82" y="255"/>
                    <a:pt x="116" y="198"/>
                    <a:pt x="116" y="133"/>
                  </a:cubicBez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9" name="Freeform 842">
              <a:extLst>
                <a:ext uri="{FF2B5EF4-FFF2-40B4-BE49-F238E27FC236}">
                  <a16:creationId xmlns:a16="http://schemas.microsoft.com/office/drawing/2014/main" id="{8F5CBECE-07E7-4023-AF6C-D83C043D9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657" y="6009964"/>
              <a:ext cx="273908" cy="171192"/>
            </a:xfrm>
            <a:custGeom>
              <a:avLst/>
              <a:gdLst>
                <a:gd name="T0" fmla="*/ 232 w 238"/>
                <a:gd name="T1" fmla="*/ 124 h 148"/>
                <a:gd name="T2" fmla="*/ 192 w 238"/>
                <a:gd name="T3" fmla="*/ 128 h 148"/>
                <a:gd name="T4" fmla="*/ 192 w 238"/>
                <a:gd name="T5" fmla="*/ 128 h 148"/>
                <a:gd name="T6" fmla="*/ 127 w 238"/>
                <a:gd name="T7" fmla="*/ 115 h 148"/>
                <a:gd name="T8" fmla="*/ 75 w 238"/>
                <a:gd name="T9" fmla="*/ 80 h 148"/>
                <a:gd name="T10" fmla="*/ 41 w 238"/>
                <a:gd name="T11" fmla="*/ 30 h 148"/>
                <a:gd name="T12" fmla="*/ 61 w 238"/>
                <a:gd name="T13" fmla="*/ 26 h 148"/>
                <a:gd name="T14" fmla="*/ 26 w 238"/>
                <a:gd name="T15" fmla="*/ 0 h 148"/>
                <a:gd name="T16" fmla="*/ 0 w 238"/>
                <a:gd name="T17" fmla="*/ 36 h 148"/>
                <a:gd name="T18" fmla="*/ 20 w 238"/>
                <a:gd name="T19" fmla="*/ 33 h 148"/>
                <a:gd name="T20" fmla="*/ 192 w 238"/>
                <a:gd name="T21" fmla="*/ 148 h 148"/>
                <a:gd name="T22" fmla="*/ 192 w 238"/>
                <a:gd name="T23" fmla="*/ 148 h 148"/>
                <a:gd name="T24" fmla="*/ 238 w 238"/>
                <a:gd name="T25" fmla="*/ 143 h 148"/>
                <a:gd name="T26" fmla="*/ 232 w 238"/>
                <a:gd name="T27" fmla="*/ 12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" h="148">
                  <a:moveTo>
                    <a:pt x="232" y="124"/>
                  </a:moveTo>
                  <a:cubicBezTo>
                    <a:pt x="219" y="127"/>
                    <a:pt x="206" y="128"/>
                    <a:pt x="192" y="128"/>
                  </a:cubicBezTo>
                  <a:cubicBezTo>
                    <a:pt x="192" y="128"/>
                    <a:pt x="192" y="128"/>
                    <a:pt x="192" y="128"/>
                  </a:cubicBezTo>
                  <a:cubicBezTo>
                    <a:pt x="170" y="128"/>
                    <a:pt x="148" y="124"/>
                    <a:pt x="127" y="115"/>
                  </a:cubicBezTo>
                  <a:cubicBezTo>
                    <a:pt x="108" y="107"/>
                    <a:pt x="90" y="95"/>
                    <a:pt x="75" y="80"/>
                  </a:cubicBezTo>
                  <a:cubicBezTo>
                    <a:pt x="60" y="65"/>
                    <a:pt x="49" y="48"/>
                    <a:pt x="41" y="30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48" y="100"/>
                    <a:pt x="114" y="148"/>
                    <a:pt x="192" y="148"/>
                  </a:cubicBezTo>
                  <a:cubicBezTo>
                    <a:pt x="192" y="148"/>
                    <a:pt x="192" y="148"/>
                    <a:pt x="192" y="148"/>
                  </a:cubicBezTo>
                  <a:cubicBezTo>
                    <a:pt x="208" y="148"/>
                    <a:pt x="223" y="146"/>
                    <a:pt x="238" y="143"/>
                  </a:cubicBezTo>
                  <a:lnTo>
                    <a:pt x="232" y="124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0" name="Freeform 843">
              <a:extLst>
                <a:ext uri="{FF2B5EF4-FFF2-40B4-BE49-F238E27FC236}">
                  <a16:creationId xmlns:a16="http://schemas.microsoft.com/office/drawing/2014/main" id="{77A59D55-12B3-4941-B410-CA62DC30A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446" y="5746952"/>
              <a:ext cx="325266" cy="216325"/>
            </a:xfrm>
            <a:custGeom>
              <a:avLst/>
              <a:gdLst>
                <a:gd name="T0" fmla="*/ 282 w 282"/>
                <a:gd name="T1" fmla="*/ 40 h 188"/>
                <a:gd name="T2" fmla="*/ 264 w 282"/>
                <a:gd name="T3" fmla="*/ 0 h 188"/>
                <a:gd name="T4" fmla="*/ 257 w 282"/>
                <a:gd name="T5" fmla="*/ 20 h 188"/>
                <a:gd name="T6" fmla="*/ 186 w 282"/>
                <a:gd name="T7" fmla="*/ 6 h 188"/>
                <a:gd name="T8" fmla="*/ 185 w 282"/>
                <a:gd name="T9" fmla="*/ 6 h 188"/>
                <a:gd name="T10" fmla="*/ 0 w 282"/>
                <a:gd name="T11" fmla="*/ 188 h 188"/>
                <a:gd name="T12" fmla="*/ 20 w 282"/>
                <a:gd name="T13" fmla="*/ 188 h 188"/>
                <a:gd name="T14" fmla="*/ 33 w 282"/>
                <a:gd name="T15" fmla="*/ 127 h 188"/>
                <a:gd name="T16" fmla="*/ 68 w 282"/>
                <a:gd name="T17" fmla="*/ 74 h 188"/>
                <a:gd name="T18" fmla="*/ 121 w 282"/>
                <a:gd name="T19" fmla="*/ 39 h 188"/>
                <a:gd name="T20" fmla="*/ 185 w 282"/>
                <a:gd name="T21" fmla="*/ 26 h 188"/>
                <a:gd name="T22" fmla="*/ 185 w 282"/>
                <a:gd name="T23" fmla="*/ 26 h 188"/>
                <a:gd name="T24" fmla="*/ 249 w 282"/>
                <a:gd name="T25" fmla="*/ 39 h 188"/>
                <a:gd name="T26" fmla="*/ 242 w 282"/>
                <a:gd name="T27" fmla="*/ 58 h 188"/>
                <a:gd name="T28" fmla="*/ 282 w 282"/>
                <a:gd name="T29" fmla="*/ 4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188">
                  <a:moveTo>
                    <a:pt x="282" y="4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57" y="20"/>
                    <a:pt x="257" y="20"/>
                    <a:pt x="257" y="20"/>
                  </a:cubicBezTo>
                  <a:cubicBezTo>
                    <a:pt x="235" y="11"/>
                    <a:pt x="211" y="6"/>
                    <a:pt x="186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84" y="6"/>
                    <a:pt x="2" y="87"/>
                    <a:pt x="0" y="188"/>
                  </a:cubicBezTo>
                  <a:cubicBezTo>
                    <a:pt x="20" y="188"/>
                    <a:pt x="20" y="188"/>
                    <a:pt x="20" y="188"/>
                  </a:cubicBezTo>
                  <a:cubicBezTo>
                    <a:pt x="20" y="167"/>
                    <a:pt x="24" y="146"/>
                    <a:pt x="33" y="127"/>
                  </a:cubicBezTo>
                  <a:cubicBezTo>
                    <a:pt x="41" y="107"/>
                    <a:pt x="53" y="90"/>
                    <a:pt x="68" y="74"/>
                  </a:cubicBezTo>
                  <a:cubicBezTo>
                    <a:pt x="83" y="59"/>
                    <a:pt x="101" y="47"/>
                    <a:pt x="121" y="39"/>
                  </a:cubicBezTo>
                  <a:cubicBezTo>
                    <a:pt x="141" y="30"/>
                    <a:pt x="163" y="26"/>
                    <a:pt x="185" y="26"/>
                  </a:cubicBezTo>
                  <a:cubicBezTo>
                    <a:pt x="185" y="26"/>
                    <a:pt x="185" y="26"/>
                    <a:pt x="185" y="26"/>
                  </a:cubicBezTo>
                  <a:cubicBezTo>
                    <a:pt x="208" y="26"/>
                    <a:pt x="229" y="30"/>
                    <a:pt x="249" y="39"/>
                  </a:cubicBezTo>
                  <a:cubicBezTo>
                    <a:pt x="242" y="58"/>
                    <a:pt x="242" y="58"/>
                    <a:pt x="242" y="58"/>
                  </a:cubicBezTo>
                  <a:lnTo>
                    <a:pt x="282" y="4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1" name="Freeform 844">
              <a:extLst>
                <a:ext uri="{FF2B5EF4-FFF2-40B4-BE49-F238E27FC236}">
                  <a16:creationId xmlns:a16="http://schemas.microsoft.com/office/drawing/2014/main" id="{E2DE7AB4-9F20-4BBE-AC20-EE68B43D0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621" y="5831360"/>
              <a:ext cx="284004" cy="282570"/>
            </a:xfrm>
            <a:custGeom>
              <a:avLst/>
              <a:gdLst>
                <a:gd name="T0" fmla="*/ 267 w 267"/>
                <a:gd name="T1" fmla="*/ 153 h 267"/>
                <a:gd name="T2" fmla="*/ 267 w 267"/>
                <a:gd name="T3" fmla="*/ 114 h 267"/>
                <a:gd name="T4" fmla="*/ 239 w 267"/>
                <a:gd name="T5" fmla="*/ 114 h 267"/>
                <a:gd name="T6" fmla="*/ 222 w 267"/>
                <a:gd name="T7" fmla="*/ 73 h 267"/>
                <a:gd name="T8" fmla="*/ 242 w 267"/>
                <a:gd name="T9" fmla="*/ 53 h 267"/>
                <a:gd name="T10" fmla="*/ 215 w 267"/>
                <a:gd name="T11" fmla="*/ 25 h 267"/>
                <a:gd name="T12" fmla="*/ 195 w 267"/>
                <a:gd name="T13" fmla="*/ 45 h 267"/>
                <a:gd name="T14" fmla="*/ 153 w 267"/>
                <a:gd name="T15" fmla="*/ 28 h 267"/>
                <a:gd name="T16" fmla="*/ 153 w 267"/>
                <a:gd name="T17" fmla="*/ 0 h 267"/>
                <a:gd name="T18" fmla="*/ 114 w 267"/>
                <a:gd name="T19" fmla="*/ 0 h 267"/>
                <a:gd name="T20" fmla="*/ 114 w 267"/>
                <a:gd name="T21" fmla="*/ 28 h 267"/>
                <a:gd name="T22" fmla="*/ 73 w 267"/>
                <a:gd name="T23" fmla="*/ 45 h 267"/>
                <a:gd name="T24" fmla="*/ 53 w 267"/>
                <a:gd name="T25" fmla="*/ 25 h 267"/>
                <a:gd name="T26" fmla="*/ 25 w 267"/>
                <a:gd name="T27" fmla="*/ 53 h 267"/>
                <a:gd name="T28" fmla="*/ 46 w 267"/>
                <a:gd name="T29" fmla="*/ 73 h 267"/>
                <a:gd name="T30" fmla="*/ 29 w 267"/>
                <a:gd name="T31" fmla="*/ 114 h 267"/>
                <a:gd name="T32" fmla="*/ 0 w 267"/>
                <a:gd name="T33" fmla="*/ 114 h 267"/>
                <a:gd name="T34" fmla="*/ 0 w 267"/>
                <a:gd name="T35" fmla="*/ 153 h 267"/>
                <a:gd name="T36" fmla="*/ 30 w 267"/>
                <a:gd name="T37" fmla="*/ 153 h 267"/>
                <a:gd name="T38" fmla="*/ 46 w 267"/>
                <a:gd name="T39" fmla="*/ 193 h 267"/>
                <a:gd name="T40" fmla="*/ 25 w 267"/>
                <a:gd name="T41" fmla="*/ 214 h 267"/>
                <a:gd name="T42" fmla="*/ 53 w 267"/>
                <a:gd name="T43" fmla="*/ 242 h 267"/>
                <a:gd name="T44" fmla="*/ 74 w 267"/>
                <a:gd name="T45" fmla="*/ 221 h 267"/>
                <a:gd name="T46" fmla="*/ 114 w 267"/>
                <a:gd name="T47" fmla="*/ 237 h 267"/>
                <a:gd name="T48" fmla="*/ 114 w 267"/>
                <a:gd name="T49" fmla="*/ 267 h 267"/>
                <a:gd name="T50" fmla="*/ 153 w 267"/>
                <a:gd name="T51" fmla="*/ 267 h 267"/>
                <a:gd name="T52" fmla="*/ 153 w 267"/>
                <a:gd name="T53" fmla="*/ 238 h 267"/>
                <a:gd name="T54" fmla="*/ 194 w 267"/>
                <a:gd name="T55" fmla="*/ 221 h 267"/>
                <a:gd name="T56" fmla="*/ 214 w 267"/>
                <a:gd name="T57" fmla="*/ 242 h 267"/>
                <a:gd name="T58" fmla="*/ 242 w 267"/>
                <a:gd name="T59" fmla="*/ 215 h 267"/>
                <a:gd name="T60" fmla="*/ 221 w 267"/>
                <a:gd name="T61" fmla="*/ 194 h 267"/>
                <a:gd name="T62" fmla="*/ 239 w 267"/>
                <a:gd name="T63" fmla="*/ 153 h 267"/>
                <a:gd name="T64" fmla="*/ 267 w 267"/>
                <a:gd name="T65" fmla="*/ 15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7" h="267">
                  <a:moveTo>
                    <a:pt x="267" y="153"/>
                  </a:moveTo>
                  <a:cubicBezTo>
                    <a:pt x="267" y="114"/>
                    <a:pt x="267" y="114"/>
                    <a:pt x="267" y="114"/>
                  </a:cubicBezTo>
                  <a:cubicBezTo>
                    <a:pt x="239" y="114"/>
                    <a:pt x="239" y="114"/>
                    <a:pt x="239" y="114"/>
                  </a:cubicBezTo>
                  <a:cubicBezTo>
                    <a:pt x="237" y="99"/>
                    <a:pt x="231" y="85"/>
                    <a:pt x="222" y="73"/>
                  </a:cubicBezTo>
                  <a:cubicBezTo>
                    <a:pt x="242" y="53"/>
                    <a:pt x="242" y="53"/>
                    <a:pt x="242" y="53"/>
                  </a:cubicBezTo>
                  <a:cubicBezTo>
                    <a:pt x="215" y="25"/>
                    <a:pt x="215" y="25"/>
                    <a:pt x="215" y="25"/>
                  </a:cubicBezTo>
                  <a:cubicBezTo>
                    <a:pt x="195" y="45"/>
                    <a:pt x="195" y="45"/>
                    <a:pt x="195" y="45"/>
                  </a:cubicBezTo>
                  <a:cubicBezTo>
                    <a:pt x="183" y="36"/>
                    <a:pt x="169" y="31"/>
                    <a:pt x="153" y="28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99" y="31"/>
                    <a:pt x="85" y="37"/>
                    <a:pt x="73" y="4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38" y="85"/>
                    <a:pt x="32" y="99"/>
                    <a:pt x="29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30" y="153"/>
                    <a:pt x="30" y="153"/>
                    <a:pt x="30" y="153"/>
                  </a:cubicBezTo>
                  <a:cubicBezTo>
                    <a:pt x="32" y="168"/>
                    <a:pt x="38" y="181"/>
                    <a:pt x="46" y="193"/>
                  </a:cubicBezTo>
                  <a:cubicBezTo>
                    <a:pt x="25" y="214"/>
                    <a:pt x="25" y="214"/>
                    <a:pt x="25" y="214"/>
                  </a:cubicBezTo>
                  <a:cubicBezTo>
                    <a:pt x="53" y="242"/>
                    <a:pt x="53" y="242"/>
                    <a:pt x="53" y="242"/>
                  </a:cubicBezTo>
                  <a:cubicBezTo>
                    <a:pt x="74" y="221"/>
                    <a:pt x="74" y="221"/>
                    <a:pt x="74" y="221"/>
                  </a:cubicBezTo>
                  <a:cubicBezTo>
                    <a:pt x="86" y="229"/>
                    <a:pt x="99" y="235"/>
                    <a:pt x="114" y="237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53" y="267"/>
                    <a:pt x="153" y="267"/>
                    <a:pt x="153" y="267"/>
                  </a:cubicBezTo>
                  <a:cubicBezTo>
                    <a:pt x="153" y="238"/>
                    <a:pt x="153" y="238"/>
                    <a:pt x="153" y="238"/>
                  </a:cubicBezTo>
                  <a:cubicBezTo>
                    <a:pt x="168" y="235"/>
                    <a:pt x="182" y="229"/>
                    <a:pt x="194" y="221"/>
                  </a:cubicBezTo>
                  <a:cubicBezTo>
                    <a:pt x="214" y="242"/>
                    <a:pt x="214" y="242"/>
                    <a:pt x="214" y="242"/>
                  </a:cubicBezTo>
                  <a:cubicBezTo>
                    <a:pt x="242" y="215"/>
                    <a:pt x="242" y="215"/>
                    <a:pt x="242" y="215"/>
                  </a:cubicBezTo>
                  <a:cubicBezTo>
                    <a:pt x="221" y="194"/>
                    <a:pt x="221" y="194"/>
                    <a:pt x="221" y="194"/>
                  </a:cubicBezTo>
                  <a:cubicBezTo>
                    <a:pt x="230" y="182"/>
                    <a:pt x="236" y="168"/>
                    <a:pt x="239" y="153"/>
                  </a:cubicBezTo>
                  <a:lnTo>
                    <a:pt x="267" y="153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2" name="Oval 845">
              <a:extLst>
                <a:ext uri="{FF2B5EF4-FFF2-40B4-BE49-F238E27FC236}">
                  <a16:creationId xmlns:a16="http://schemas.microsoft.com/office/drawing/2014/main" id="{3F0AAD10-3F06-4B76-BFF0-799C8E247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285" y="5885463"/>
              <a:ext cx="157186" cy="155629"/>
            </a:xfrm>
            <a:prstGeom prst="ellipse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21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23" name="Group 125">
            <a:extLst>
              <a:ext uri="{FF2B5EF4-FFF2-40B4-BE49-F238E27FC236}">
                <a16:creationId xmlns:a16="http://schemas.microsoft.com/office/drawing/2014/main" id="{B8D2AA45-9E7E-4769-8903-42A91AAF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57370" y="694479"/>
            <a:ext cx="764392" cy="761816"/>
            <a:chOff x="2224" y="3045"/>
            <a:chExt cx="297" cy="296"/>
          </a:xfrm>
        </p:grpSpPr>
        <p:sp>
          <p:nvSpPr>
            <p:cNvPr id="125" name="AutoShape 124">
              <a:extLst>
                <a:ext uri="{FF2B5EF4-FFF2-40B4-BE49-F238E27FC236}">
                  <a16:creationId xmlns:a16="http://schemas.microsoft.com/office/drawing/2014/main" id="{E2521B8F-F531-4409-86B3-00DA2C25DA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24" y="3045"/>
              <a:ext cx="29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6" name="Rectangle 127">
              <a:extLst>
                <a:ext uri="{FF2B5EF4-FFF2-40B4-BE49-F238E27FC236}">
                  <a16:creationId xmlns:a16="http://schemas.microsoft.com/office/drawing/2014/main" id="{730FB344-2630-4220-8E66-F64F61F7C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4" y="3045"/>
              <a:ext cx="29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993AB871-2151-4C18-8433-C87A2095A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067"/>
              <a:ext cx="201" cy="252"/>
            </a:xfrm>
            <a:custGeom>
              <a:avLst/>
              <a:gdLst>
                <a:gd name="T0" fmla="*/ 69 w 138"/>
                <a:gd name="T1" fmla="*/ 173 h 173"/>
                <a:gd name="T2" fmla="*/ 69 w 138"/>
                <a:gd name="T3" fmla="*/ 173 h 173"/>
                <a:gd name="T4" fmla="*/ 0 w 138"/>
                <a:gd name="T5" fmla="*/ 77 h 173"/>
                <a:gd name="T6" fmla="*/ 0 w 138"/>
                <a:gd name="T7" fmla="*/ 29 h 173"/>
                <a:gd name="T8" fmla="*/ 4 w 138"/>
                <a:gd name="T9" fmla="*/ 29 h 173"/>
                <a:gd name="T10" fmla="*/ 67 w 138"/>
                <a:gd name="T11" fmla="*/ 2 h 173"/>
                <a:gd name="T12" fmla="*/ 69 w 138"/>
                <a:gd name="T13" fmla="*/ 0 h 173"/>
                <a:gd name="T14" fmla="*/ 72 w 138"/>
                <a:gd name="T15" fmla="*/ 2 h 173"/>
                <a:gd name="T16" fmla="*/ 135 w 138"/>
                <a:gd name="T17" fmla="*/ 29 h 173"/>
                <a:gd name="T18" fmla="*/ 138 w 138"/>
                <a:gd name="T19" fmla="*/ 29 h 173"/>
                <a:gd name="T20" fmla="*/ 138 w 138"/>
                <a:gd name="T21" fmla="*/ 78 h 173"/>
                <a:gd name="T22" fmla="*/ 69 w 138"/>
                <a:gd name="T2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173">
                  <a:moveTo>
                    <a:pt x="69" y="173"/>
                  </a:moveTo>
                  <a:cubicBezTo>
                    <a:pt x="69" y="173"/>
                    <a:pt x="69" y="173"/>
                    <a:pt x="69" y="173"/>
                  </a:cubicBezTo>
                  <a:cubicBezTo>
                    <a:pt x="50" y="173"/>
                    <a:pt x="0" y="140"/>
                    <a:pt x="0" y="7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35" y="32"/>
                    <a:pt x="67" y="2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106" y="29"/>
                    <a:pt x="135" y="29"/>
                    <a:pt x="135" y="29"/>
                  </a:cubicBezTo>
                  <a:cubicBezTo>
                    <a:pt x="138" y="29"/>
                    <a:pt x="138" y="29"/>
                    <a:pt x="138" y="2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140"/>
                    <a:pt x="88" y="173"/>
                    <a:pt x="69" y="173"/>
                  </a:cubicBez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8" name="Freeform 129">
              <a:extLst>
                <a:ext uri="{FF2B5EF4-FFF2-40B4-BE49-F238E27FC236}">
                  <a16:creationId xmlns:a16="http://schemas.microsoft.com/office/drawing/2014/main" id="{53040FEE-050B-4557-BCD6-6A9FE9A9D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3166"/>
              <a:ext cx="32" cy="65"/>
            </a:xfrm>
            <a:custGeom>
              <a:avLst/>
              <a:gdLst>
                <a:gd name="T0" fmla="*/ 16 w 22"/>
                <a:gd name="T1" fmla="*/ 22 h 44"/>
                <a:gd name="T2" fmla="*/ 16 w 22"/>
                <a:gd name="T3" fmla="*/ 44 h 44"/>
                <a:gd name="T4" fmla="*/ 7 w 22"/>
                <a:gd name="T5" fmla="*/ 44 h 44"/>
                <a:gd name="T6" fmla="*/ 7 w 22"/>
                <a:gd name="T7" fmla="*/ 22 h 44"/>
                <a:gd name="T8" fmla="*/ 0 w 22"/>
                <a:gd name="T9" fmla="*/ 11 h 44"/>
                <a:gd name="T10" fmla="*/ 11 w 22"/>
                <a:gd name="T11" fmla="*/ 0 h 44"/>
                <a:gd name="T12" fmla="*/ 22 w 22"/>
                <a:gd name="T13" fmla="*/ 11 h 44"/>
                <a:gd name="T14" fmla="*/ 16 w 22"/>
                <a:gd name="T15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4">
                  <a:moveTo>
                    <a:pt x="16" y="2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2" y="20"/>
                    <a:pt x="0" y="16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6"/>
                    <a:pt x="20" y="20"/>
                    <a:pt x="16" y="22"/>
                  </a:cubicBez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711F97A-A159-418D-91B3-2ABF388FA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4431" y="4031845"/>
            <a:ext cx="5204802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511A818-CED7-4053-9D17-4F370B6C0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4431" y="5603410"/>
            <a:ext cx="5204802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7">
            <a:extLst>
              <a:ext uri="{FF2B5EF4-FFF2-40B4-BE49-F238E27FC236}">
                <a16:creationId xmlns:a16="http://schemas.microsoft.com/office/drawing/2014/main" id="{C54402FB-1003-4DF7-BACF-DE8BDE3F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96184" y="4182530"/>
            <a:ext cx="542795" cy="545317"/>
            <a:chOff x="3422" y="784"/>
            <a:chExt cx="215" cy="216"/>
          </a:xfrm>
        </p:grpSpPr>
        <p:sp>
          <p:nvSpPr>
            <p:cNvPr id="51" name="AutoShape 46">
              <a:extLst>
                <a:ext uri="{FF2B5EF4-FFF2-40B4-BE49-F238E27FC236}">
                  <a16:creationId xmlns:a16="http://schemas.microsoft.com/office/drawing/2014/main" id="{6A329178-ABD1-41E6-AA70-38B02716EFA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22" y="784"/>
              <a:ext cx="215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8A77C35F-EBEB-4EEF-83EC-D140E64D0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2" y="784"/>
              <a:ext cx="215" cy="216"/>
            </a:xfrm>
            <a:custGeom>
              <a:avLst/>
              <a:gdLst>
                <a:gd name="T0" fmla="*/ 193 w 215"/>
                <a:gd name="T1" fmla="*/ 23 h 216"/>
                <a:gd name="T2" fmla="*/ 193 w 215"/>
                <a:gd name="T3" fmla="*/ 194 h 216"/>
                <a:gd name="T4" fmla="*/ 22 w 215"/>
                <a:gd name="T5" fmla="*/ 194 h 216"/>
                <a:gd name="T6" fmla="*/ 22 w 215"/>
                <a:gd name="T7" fmla="*/ 23 h 216"/>
                <a:gd name="T8" fmla="*/ 193 w 215"/>
                <a:gd name="T9" fmla="*/ 23 h 216"/>
                <a:gd name="T10" fmla="*/ 215 w 215"/>
                <a:gd name="T11" fmla="*/ 0 h 216"/>
                <a:gd name="T12" fmla="*/ 0 w 215"/>
                <a:gd name="T13" fmla="*/ 0 h 216"/>
                <a:gd name="T14" fmla="*/ 0 w 215"/>
                <a:gd name="T15" fmla="*/ 216 h 216"/>
                <a:gd name="T16" fmla="*/ 215 w 215"/>
                <a:gd name="T17" fmla="*/ 216 h 216"/>
                <a:gd name="T18" fmla="*/ 215 w 215"/>
                <a:gd name="T1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216">
                  <a:moveTo>
                    <a:pt x="193" y="23"/>
                  </a:moveTo>
                  <a:lnTo>
                    <a:pt x="193" y="194"/>
                  </a:lnTo>
                  <a:lnTo>
                    <a:pt x="22" y="194"/>
                  </a:lnTo>
                  <a:lnTo>
                    <a:pt x="22" y="23"/>
                  </a:lnTo>
                  <a:lnTo>
                    <a:pt x="193" y="23"/>
                  </a:lnTo>
                  <a:close/>
                  <a:moveTo>
                    <a:pt x="215" y="0"/>
                  </a:moveTo>
                  <a:lnTo>
                    <a:pt x="0" y="0"/>
                  </a:lnTo>
                  <a:lnTo>
                    <a:pt x="0" y="216"/>
                  </a:lnTo>
                  <a:lnTo>
                    <a:pt x="215" y="216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F064FF94-6BB5-409F-B817-21AA8B59E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" y="898"/>
              <a:ext cx="102" cy="102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BC817A04-908E-45C6-B898-9A0439F23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" y="784"/>
              <a:ext cx="79" cy="79"/>
            </a:xfrm>
            <a:custGeom>
              <a:avLst/>
              <a:gdLst>
                <a:gd name="T0" fmla="*/ 0 w 79"/>
                <a:gd name="T1" fmla="*/ 0 h 79"/>
                <a:gd name="T2" fmla="*/ 0 w 79"/>
                <a:gd name="T3" fmla="*/ 23 h 79"/>
                <a:gd name="T4" fmla="*/ 57 w 79"/>
                <a:gd name="T5" fmla="*/ 23 h 79"/>
                <a:gd name="T6" fmla="*/ 57 w 79"/>
                <a:gd name="T7" fmla="*/ 79 h 79"/>
                <a:gd name="T8" fmla="*/ 79 w 79"/>
                <a:gd name="T9" fmla="*/ 79 h 79"/>
                <a:gd name="T10" fmla="*/ 79 w 79"/>
                <a:gd name="T11" fmla="*/ 0 h 79"/>
                <a:gd name="T12" fmla="*/ 0 w 79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79">
                  <a:moveTo>
                    <a:pt x="0" y="0"/>
                  </a:moveTo>
                  <a:lnTo>
                    <a:pt x="0" y="23"/>
                  </a:lnTo>
                  <a:lnTo>
                    <a:pt x="57" y="23"/>
                  </a:lnTo>
                  <a:lnTo>
                    <a:pt x="57" y="79"/>
                  </a:lnTo>
                  <a:lnTo>
                    <a:pt x="79" y="79"/>
                  </a:lnTo>
                  <a:lnTo>
                    <a:pt x="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15621AC0-C398-41B3-80E9-0D53A5D12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9" y="831"/>
              <a:ext cx="121" cy="122"/>
            </a:xfrm>
            <a:custGeom>
              <a:avLst/>
              <a:gdLst>
                <a:gd name="T0" fmla="*/ 99 w 121"/>
                <a:gd name="T1" fmla="*/ 0 h 122"/>
                <a:gd name="T2" fmla="*/ 42 w 121"/>
                <a:gd name="T3" fmla="*/ 0 h 122"/>
                <a:gd name="T4" fmla="*/ 42 w 121"/>
                <a:gd name="T5" fmla="*/ 23 h 122"/>
                <a:gd name="T6" fmla="*/ 82 w 121"/>
                <a:gd name="T7" fmla="*/ 23 h 122"/>
                <a:gd name="T8" fmla="*/ 0 w 121"/>
                <a:gd name="T9" fmla="*/ 106 h 122"/>
                <a:gd name="T10" fmla="*/ 16 w 121"/>
                <a:gd name="T11" fmla="*/ 122 h 122"/>
                <a:gd name="T12" fmla="*/ 99 w 121"/>
                <a:gd name="T13" fmla="*/ 39 h 122"/>
                <a:gd name="T14" fmla="*/ 99 w 121"/>
                <a:gd name="T15" fmla="*/ 80 h 122"/>
                <a:gd name="T16" fmla="*/ 121 w 121"/>
                <a:gd name="T17" fmla="*/ 80 h 122"/>
                <a:gd name="T18" fmla="*/ 121 w 121"/>
                <a:gd name="T19" fmla="*/ 23 h 122"/>
                <a:gd name="T20" fmla="*/ 121 w 121"/>
                <a:gd name="T21" fmla="*/ 0 h 122"/>
                <a:gd name="T22" fmla="*/ 99 w 121"/>
                <a:gd name="T23" fmla="*/ 0 h 122"/>
                <a:gd name="T24" fmla="*/ 99 w 121"/>
                <a:gd name="T2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22">
                  <a:moveTo>
                    <a:pt x="99" y="0"/>
                  </a:moveTo>
                  <a:lnTo>
                    <a:pt x="42" y="0"/>
                  </a:lnTo>
                  <a:lnTo>
                    <a:pt x="42" y="23"/>
                  </a:lnTo>
                  <a:lnTo>
                    <a:pt x="82" y="23"/>
                  </a:lnTo>
                  <a:lnTo>
                    <a:pt x="0" y="106"/>
                  </a:lnTo>
                  <a:lnTo>
                    <a:pt x="16" y="122"/>
                  </a:lnTo>
                  <a:lnTo>
                    <a:pt x="99" y="39"/>
                  </a:lnTo>
                  <a:lnTo>
                    <a:pt x="99" y="80"/>
                  </a:lnTo>
                  <a:lnTo>
                    <a:pt x="121" y="80"/>
                  </a:lnTo>
                  <a:lnTo>
                    <a:pt x="121" y="23"/>
                  </a:lnTo>
                  <a:lnTo>
                    <a:pt x="121" y="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89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Simplified Management - MEM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F1ED5C-5D74-4A0C-AF39-97C0CCAAF339}"/>
              </a:ext>
            </a:extLst>
          </p:cNvPr>
          <p:cNvSpPr txBox="1">
            <a:spLocks/>
          </p:cNvSpPr>
          <p:nvPr/>
        </p:nvSpPr>
        <p:spPr>
          <a:xfrm>
            <a:off x="704087" y="1371600"/>
            <a:ext cx="4304793" cy="48688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ea typeface="+mn-lt"/>
                <a:cs typeface="+mn-lt"/>
              </a:rPr>
              <a:t>Windows 10 enterprise (Now)</a:t>
            </a:r>
          </a:p>
          <a:p>
            <a:r>
              <a:rPr lang="en-US" sz="1800" dirty="0">
                <a:ea typeface="+mn-lt"/>
                <a:cs typeface="+mn-lt"/>
              </a:rPr>
              <a:t>Windows 10 multi-session (CY 21)</a:t>
            </a:r>
          </a:p>
          <a:p>
            <a:r>
              <a:rPr lang="en-US" sz="1800" dirty="0">
                <a:ea typeface="+mn-lt"/>
                <a:cs typeface="+mn-lt"/>
              </a:rPr>
              <a:t>WVD VM can be managed by MEM if Azure AD hybrid join</a:t>
            </a:r>
          </a:p>
          <a:p>
            <a:r>
              <a:rPr lang="en-US" sz="1800" dirty="0">
                <a:ea typeface="+mn-lt"/>
                <a:cs typeface="+mn-lt"/>
              </a:rPr>
              <a:t>Centralized management </a:t>
            </a:r>
          </a:p>
          <a:p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pPr marL="0" indent="0">
              <a:buNone/>
            </a:pPr>
            <a:endParaRPr lang="en-US" sz="1800" dirty="0">
              <a:cs typeface="Segoe UI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5E41C39-6A94-4782-9989-A06DEBCB5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34" y="1371600"/>
            <a:ext cx="6222519" cy="3354424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DE5A55-EBA6-4E90-A240-8DC041FA2090}"/>
              </a:ext>
            </a:extLst>
          </p:cNvPr>
          <p:cNvSpPr/>
          <p:nvPr/>
        </p:nvSpPr>
        <p:spPr>
          <a:xfrm>
            <a:off x="5667061" y="4761584"/>
            <a:ext cx="5551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  <a:latin typeface="SegoeUI"/>
              </a:rPr>
              <a:t>WVD virtual machines in Microsoft Endpoint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Placeholder 1039">
            <a:extLst>
              <a:ext uri="{FF2B5EF4-FFF2-40B4-BE49-F238E27FC236}">
                <a16:creationId xmlns:a16="http://schemas.microsoft.com/office/drawing/2014/main" id="{8D0053AB-3890-480A-9649-7AFC5D65E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870" y="617574"/>
            <a:ext cx="9128705" cy="221599"/>
          </a:xfrm>
        </p:spPr>
        <p:txBody>
          <a:bodyPr vert="horz" wrap="square" lIns="274320" tIns="0" rIns="0" bIns="0" rtlCol="0" anchor="t">
            <a:spAutoFit/>
          </a:bodyPr>
          <a:lstStyle/>
          <a:p>
            <a:pPr marL="0" indent="0" defTabSz="914225">
              <a:buNone/>
              <a:defRPr/>
            </a:pPr>
            <a:r>
              <a:rPr lang="en-US" sz="1600" dirty="0"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</a:rPr>
              <a:t>MSIX app attach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F1ED5C-5D74-4A0C-AF39-97C0CCAAF339}"/>
              </a:ext>
            </a:extLst>
          </p:cNvPr>
          <p:cNvSpPr txBox="1">
            <a:spLocks/>
          </p:cNvSpPr>
          <p:nvPr/>
        </p:nvSpPr>
        <p:spPr>
          <a:xfrm>
            <a:off x="704087" y="1371600"/>
            <a:ext cx="4304793" cy="48688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What is MSIX app attach?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Dynamic delivery of MSIX applications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Why MSIX app attach? 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Apps are delivered just in time without the need to install 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Apps can be targeted per user (even when users share a VM) – top ask for user targeting configs for WVD multi-session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Delivering an app takes &lt;1 sec regardless of size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No repackaging of apps required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Cost 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Part of WVD entitlement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Apps are stored once per host pool </a:t>
            </a:r>
          </a:p>
          <a:p>
            <a:pPr marL="457200" lvl="1" indent="0">
              <a:buNone/>
            </a:pPr>
            <a:endParaRPr lang="en-US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36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endParaRPr lang="en-US" sz="1800" dirty="0">
              <a:cs typeface="Segoe UI"/>
            </a:endParaRPr>
          </a:p>
          <a:p>
            <a:pPr marL="0" indent="0">
              <a:buNone/>
            </a:pPr>
            <a:endParaRPr lang="en-US" sz="1800" dirty="0">
              <a:cs typeface="Segoe U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DE5A55-EBA6-4E90-A240-8DC041FA2090}"/>
              </a:ext>
            </a:extLst>
          </p:cNvPr>
          <p:cNvSpPr/>
          <p:nvPr/>
        </p:nvSpPr>
        <p:spPr>
          <a:xfrm>
            <a:off x="7342022" y="4751424"/>
            <a:ext cx="2102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  <a:latin typeface="SegoeUI"/>
              </a:rPr>
              <a:t>MSIX app attach UI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A819895-3D62-4DDD-9943-725D15B95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40" y="1092835"/>
            <a:ext cx="6189473" cy="348196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11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2F42EFD-0194-4AC7-B33E-06670E42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00000">
            <a:off x="8044099" y="3313089"/>
            <a:ext cx="193359" cy="801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7CBE3D-278C-428B-A676-7400D1BD7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00000">
            <a:off x="7615015" y="3734676"/>
            <a:ext cx="193359" cy="80105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79C4E13-43E1-423C-B3FB-D49955DC96E8}"/>
              </a:ext>
            </a:extLst>
          </p:cNvPr>
          <p:cNvGrpSpPr/>
          <p:nvPr/>
        </p:nvGrpSpPr>
        <p:grpSpPr>
          <a:xfrm>
            <a:off x="7614810" y="4445222"/>
            <a:ext cx="602694" cy="1212760"/>
            <a:chOff x="7614810" y="4445222"/>
            <a:chExt cx="602694" cy="121276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28C3E1B-F15A-4E9B-AADB-10431BEFB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900000">
              <a:off x="8024145" y="4856923"/>
              <a:ext cx="193359" cy="80105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45423C0-9CA3-4835-98C8-33395A969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900000">
              <a:off x="7614810" y="4445222"/>
              <a:ext cx="193359" cy="80105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49AA75-2491-46A7-AF9B-B03C32AB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95" y="276239"/>
            <a:ext cx="11287792" cy="651653"/>
          </a:xfrm>
        </p:spPr>
        <p:txBody>
          <a:bodyPr/>
          <a:lstStyle/>
          <a:p>
            <a:r>
              <a:rPr lang="en-US" sz="4705" spc="-49" dirty="0">
                <a:solidFill>
                  <a:schemeClr val="tx2"/>
                </a:solidFill>
                <a:latin typeface="+mj-lt"/>
                <a:cs typeface="+mj-cs"/>
              </a:rPr>
              <a:t>MSIX app attach process 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B13EA-65BB-4392-9BA7-589DE9CAB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742061" y="3225536"/>
            <a:ext cx="193359" cy="801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DD01C-0DBF-4514-8971-96A863E05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843440" y="4961769"/>
            <a:ext cx="193359" cy="801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85FFA-A820-4929-BA8A-8485DFB30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90179" y="4239147"/>
            <a:ext cx="193359" cy="801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BE917-5514-4485-8CB1-A39C0013C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32697" y="4239147"/>
            <a:ext cx="193359" cy="801059"/>
          </a:xfrm>
          <a:prstGeom prst="rect">
            <a:avLst/>
          </a:prstGeom>
        </p:spPr>
      </p:pic>
      <p:pic>
        <p:nvPicPr>
          <p:cNvPr id="8" name="Graphic 7" descr="Cloud">
            <a:extLst>
              <a:ext uri="{FF2B5EF4-FFF2-40B4-BE49-F238E27FC236}">
                <a16:creationId xmlns:a16="http://schemas.microsoft.com/office/drawing/2014/main" id="{B252DB25-3878-40C7-925C-F2E464260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5981" y="3726835"/>
            <a:ext cx="1637607" cy="16376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996FBA-764B-4043-9784-2783864EFC6F}"/>
              </a:ext>
            </a:extLst>
          </p:cNvPr>
          <p:cNvSpPr txBox="1"/>
          <p:nvPr/>
        </p:nvSpPr>
        <p:spPr>
          <a:xfrm>
            <a:off x="6223963" y="5890488"/>
            <a:ext cx="11551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Host pool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C068E3-E193-4F69-81D1-23F994D30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75" y="3183529"/>
            <a:ext cx="2724290" cy="2489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3F18D-5410-4AE8-8B23-BA2586DF2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0304" y="3803184"/>
            <a:ext cx="1308167" cy="1479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949CA-2D60-4C94-9838-0B2B9166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3530" y="4002545"/>
            <a:ext cx="1057994" cy="997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D956D4-B790-4A7D-A276-551277C15F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2564" y="4946055"/>
            <a:ext cx="1057994" cy="997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8EA0B-368B-4E0B-B751-FB87D4C99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3530" y="3019299"/>
            <a:ext cx="1057994" cy="997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6733BA-481D-4D34-B490-42A44FA4F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0499" y="3006249"/>
            <a:ext cx="1193861" cy="1162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B07064-EE4C-46AF-8DD2-B5BB1C689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0500" y="4781244"/>
            <a:ext cx="1193861" cy="116211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D4D903D-65EF-48A9-8D67-EBEC7B5B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898" y="3329214"/>
            <a:ext cx="758812" cy="753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905D849-70CC-438D-95DB-65FF28A25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994" y="4905985"/>
            <a:ext cx="758812" cy="753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9348EE-3F25-40D8-AD65-6B7D195B6EF5}"/>
              </a:ext>
            </a:extLst>
          </p:cNvPr>
          <p:cNvSpPr txBox="1"/>
          <p:nvPr/>
        </p:nvSpPr>
        <p:spPr>
          <a:xfrm>
            <a:off x="10625294" y="5890488"/>
            <a:ext cx="10981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File share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2A7746-4756-42DE-88E8-20B4738548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3538" y="3803184"/>
            <a:ext cx="443699" cy="4318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B17E64-CD9E-4BED-A359-8B85777171FA}"/>
              </a:ext>
            </a:extLst>
          </p:cNvPr>
          <p:cNvSpPr txBox="1"/>
          <p:nvPr/>
        </p:nvSpPr>
        <p:spPr>
          <a:xfrm>
            <a:off x="1133921" y="5890488"/>
            <a:ext cx="11551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User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7AAF71-B2A4-4E1A-9D92-EB5EC6129356}"/>
              </a:ext>
            </a:extLst>
          </p:cNvPr>
          <p:cNvSpPr txBox="1"/>
          <p:nvPr/>
        </p:nvSpPr>
        <p:spPr>
          <a:xfrm>
            <a:off x="455995" y="107663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 </a:t>
            </a: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–</a:t>
            </a:r>
            <a:r>
              <a:rPr lang="en-US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User authenticates and obtains WVD feed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FB27FB-01F6-428A-8715-DA8203C2D800}"/>
              </a:ext>
            </a:extLst>
          </p:cNvPr>
          <p:cNvSpPr txBox="1"/>
          <p:nvPr/>
        </p:nvSpPr>
        <p:spPr>
          <a:xfrm>
            <a:off x="3976212" y="4473467"/>
            <a:ext cx="11551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WVD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46908B-1483-40B1-9ACA-63A6F84957AF}"/>
              </a:ext>
            </a:extLst>
          </p:cNvPr>
          <p:cNvSpPr txBox="1"/>
          <p:nvPr/>
        </p:nvSpPr>
        <p:spPr>
          <a:xfrm>
            <a:off x="2982181" y="4270840"/>
            <a:ext cx="11551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B7EDD1-31C6-4018-8051-1694B3C14E0C}"/>
              </a:ext>
            </a:extLst>
          </p:cNvPr>
          <p:cNvSpPr txBox="1"/>
          <p:nvPr/>
        </p:nvSpPr>
        <p:spPr>
          <a:xfrm>
            <a:off x="5205395" y="4270840"/>
            <a:ext cx="11551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CB3A38-E7AC-40A9-9592-E2E18E300C00}"/>
              </a:ext>
            </a:extLst>
          </p:cNvPr>
          <p:cNvSpPr txBox="1"/>
          <p:nvPr/>
        </p:nvSpPr>
        <p:spPr>
          <a:xfrm>
            <a:off x="455995" y="1437494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2 – Broker connection to VM in host pool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BDE739-231D-429B-8C05-82801A616533}"/>
              </a:ext>
            </a:extLst>
          </p:cNvPr>
          <p:cNvSpPr/>
          <p:nvPr/>
        </p:nvSpPr>
        <p:spPr>
          <a:xfrm>
            <a:off x="6214317" y="3990164"/>
            <a:ext cx="1155197" cy="1010033"/>
          </a:xfrm>
          <a:prstGeom prst="rect">
            <a:avLst/>
          </a:prstGeom>
          <a:noFill/>
          <a:ln w="349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3D11E0-9546-42F0-BC97-5AC876E40DAA}"/>
              </a:ext>
            </a:extLst>
          </p:cNvPr>
          <p:cNvSpPr txBox="1"/>
          <p:nvPr/>
        </p:nvSpPr>
        <p:spPr>
          <a:xfrm>
            <a:off x="7198306" y="3489698"/>
            <a:ext cx="11551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3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48539C6-9B93-4C99-A37C-A3B0BBDFC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98074" y="3633293"/>
            <a:ext cx="193359" cy="80105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8DB09DD-4712-4A20-8023-C5D023FFB3A0}"/>
              </a:ext>
            </a:extLst>
          </p:cNvPr>
          <p:cNvSpPr txBox="1"/>
          <p:nvPr/>
        </p:nvSpPr>
        <p:spPr>
          <a:xfrm>
            <a:off x="5219087" y="3637933"/>
            <a:ext cx="11551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55A374-0614-493F-AB99-A7DC1AD7DF09}"/>
              </a:ext>
            </a:extLst>
          </p:cNvPr>
          <p:cNvSpPr txBox="1"/>
          <p:nvPr/>
        </p:nvSpPr>
        <p:spPr>
          <a:xfrm>
            <a:off x="7210542" y="5137565"/>
            <a:ext cx="11551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F668C3-2F85-412F-87F4-BD3CDA6F2D84}"/>
              </a:ext>
            </a:extLst>
          </p:cNvPr>
          <p:cNvSpPr txBox="1"/>
          <p:nvPr/>
        </p:nvSpPr>
        <p:spPr>
          <a:xfrm>
            <a:off x="455995" y="1805879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3 – Load user profiles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9D2C4E-D70E-479A-B7C4-FE450B119332}"/>
              </a:ext>
            </a:extLst>
          </p:cNvPr>
          <p:cNvSpPr txBox="1"/>
          <p:nvPr/>
        </p:nvSpPr>
        <p:spPr>
          <a:xfrm>
            <a:off x="6200331" y="1083866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4 – Read apps assigned to user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7D5BF0-E988-467D-813A-2AD276DD2CBB}"/>
              </a:ext>
            </a:extLst>
          </p:cNvPr>
          <p:cNvSpPr txBox="1"/>
          <p:nvPr/>
        </p:nvSpPr>
        <p:spPr>
          <a:xfrm>
            <a:off x="6195283" y="144261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5 – Register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1650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4" grpId="0"/>
      <p:bldP spid="26" grpId="0"/>
      <p:bldP spid="27" grpId="0"/>
      <p:bldP spid="29" grpId="0"/>
      <p:bldP spid="30" grpId="0"/>
      <p:bldP spid="32" grpId="0"/>
      <p:bldP spid="33" grpId="0" animBg="1"/>
      <p:bldP spid="37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645763F2-1BA6-4786-9E46-E7CFC2DFF502}"/>
              </a:ext>
            </a:extLst>
          </p:cNvPr>
          <p:cNvSpPr/>
          <p:nvPr/>
        </p:nvSpPr>
        <p:spPr>
          <a:xfrm>
            <a:off x="238125" y="3114834"/>
            <a:ext cx="11645453" cy="3481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9AA75-2491-46A7-AF9B-B03C32AB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95" y="276239"/>
            <a:ext cx="11287792" cy="651653"/>
          </a:xfrm>
        </p:spPr>
        <p:txBody>
          <a:bodyPr/>
          <a:lstStyle/>
          <a:p>
            <a:r>
              <a:rPr lang="en-US" sz="4705" spc="-49" dirty="0">
                <a:solidFill>
                  <a:schemeClr val="tx2"/>
                </a:solidFill>
                <a:latin typeface="+mj-lt"/>
                <a:cs typeface="+mj-cs"/>
              </a:rPr>
              <a:t>MSIX app attach lifecycle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938C58-055B-4B50-A2F4-CC4363AC05D7}"/>
              </a:ext>
            </a:extLst>
          </p:cNvPr>
          <p:cNvSpPr/>
          <p:nvPr/>
        </p:nvSpPr>
        <p:spPr>
          <a:xfrm>
            <a:off x="308422" y="3618820"/>
            <a:ext cx="11518006" cy="706777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B78506-1030-4E02-87E6-2DBA95447ECA}"/>
              </a:ext>
            </a:extLst>
          </p:cNvPr>
          <p:cNvSpPr/>
          <p:nvPr/>
        </p:nvSpPr>
        <p:spPr>
          <a:xfrm>
            <a:off x="308422" y="5787352"/>
            <a:ext cx="11518006" cy="727756"/>
          </a:xfrm>
          <a:prstGeom prst="rect">
            <a:avLst/>
          </a:prstGeom>
          <a:solidFill>
            <a:schemeClr val="accent6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2B423-1140-4849-9EB2-62363658335F}"/>
              </a:ext>
            </a:extLst>
          </p:cNvPr>
          <p:cNvSpPr/>
          <p:nvPr/>
        </p:nvSpPr>
        <p:spPr>
          <a:xfrm>
            <a:off x="308422" y="5053319"/>
            <a:ext cx="11518006" cy="738173"/>
          </a:xfrm>
          <a:prstGeom prst="rect">
            <a:avLst/>
          </a:prstGeom>
          <a:solidFill>
            <a:schemeClr val="accent4">
              <a:lumMod val="40000"/>
              <a:lumOff val="6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6BE9F-F360-4D06-9D43-E7CE7F8C3E33}"/>
              </a:ext>
            </a:extLst>
          </p:cNvPr>
          <p:cNvSpPr/>
          <p:nvPr/>
        </p:nvSpPr>
        <p:spPr>
          <a:xfrm>
            <a:off x="7710900" y="3196705"/>
            <a:ext cx="2058588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User logs off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12F4F8-75E3-4CE7-BA93-33DBFB393151}"/>
              </a:ext>
            </a:extLst>
          </p:cNvPr>
          <p:cNvSpPr/>
          <p:nvPr/>
        </p:nvSpPr>
        <p:spPr>
          <a:xfrm>
            <a:off x="9767840" y="3196705"/>
            <a:ext cx="2058588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VM shutdown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83F3F-9DF2-4C32-A1DC-A8C463ED3EC0}"/>
              </a:ext>
            </a:extLst>
          </p:cNvPr>
          <p:cNvSpPr txBox="1"/>
          <p:nvPr/>
        </p:nvSpPr>
        <p:spPr>
          <a:xfrm>
            <a:off x="5894369" y="3641949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Complete Registration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97A1A-CCFC-4269-AA0B-345955CA52F7}"/>
              </a:ext>
            </a:extLst>
          </p:cNvPr>
          <p:cNvSpPr txBox="1"/>
          <p:nvPr/>
        </p:nvSpPr>
        <p:spPr>
          <a:xfrm>
            <a:off x="3835781" y="5103277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Delayed registration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E6383C-EDAF-4F3A-AFE5-FD9B88FD0505}"/>
              </a:ext>
            </a:extLst>
          </p:cNvPr>
          <p:cNvSpPr txBox="1"/>
          <p:nvPr/>
        </p:nvSpPr>
        <p:spPr>
          <a:xfrm>
            <a:off x="3835781" y="5833940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Delayed registration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5F44B8-C2DC-4123-A17A-F22C90908BFC}"/>
              </a:ext>
            </a:extLst>
          </p:cNvPr>
          <p:cNvSpPr txBox="1"/>
          <p:nvPr/>
        </p:nvSpPr>
        <p:spPr>
          <a:xfrm>
            <a:off x="5889425" y="5103277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Complete Registration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2C07C1-8FBD-4F68-96A3-0B088A59473F}"/>
              </a:ext>
            </a:extLst>
          </p:cNvPr>
          <p:cNvSpPr txBox="1"/>
          <p:nvPr/>
        </p:nvSpPr>
        <p:spPr>
          <a:xfrm>
            <a:off x="5889424" y="5837556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Complete Registration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F2EF11-F7B2-4F7A-A157-CBAD09CC11A4}"/>
              </a:ext>
            </a:extLst>
          </p:cNvPr>
          <p:cNvSpPr txBox="1"/>
          <p:nvPr/>
        </p:nvSpPr>
        <p:spPr>
          <a:xfrm>
            <a:off x="7951309" y="5103983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Deregistration for user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DB652-326D-46F6-B889-862AED01AED4}"/>
              </a:ext>
            </a:extLst>
          </p:cNvPr>
          <p:cNvSpPr txBox="1"/>
          <p:nvPr/>
        </p:nvSpPr>
        <p:spPr>
          <a:xfrm>
            <a:off x="7951308" y="5833940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Deregistration for user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11B5DF-E9FE-4A20-B364-C2310B252B75}"/>
              </a:ext>
            </a:extLst>
          </p:cNvPr>
          <p:cNvSpPr/>
          <p:nvPr/>
        </p:nvSpPr>
        <p:spPr>
          <a:xfrm>
            <a:off x="308422" y="4325318"/>
            <a:ext cx="11518006" cy="727756"/>
          </a:xfrm>
          <a:prstGeom prst="rect">
            <a:avLst/>
          </a:prstGeom>
          <a:solidFill>
            <a:schemeClr val="accent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7F4AAB-978E-4B67-90D7-A013E5F30861}"/>
              </a:ext>
            </a:extLst>
          </p:cNvPr>
          <p:cNvSpPr txBox="1"/>
          <p:nvPr/>
        </p:nvSpPr>
        <p:spPr>
          <a:xfrm>
            <a:off x="1786793" y="3810615"/>
            <a:ext cx="1579418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Stage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3A1460-BF39-4481-833B-132BD6C74DAF}"/>
              </a:ext>
            </a:extLst>
          </p:cNvPr>
          <p:cNvSpPr txBox="1"/>
          <p:nvPr/>
        </p:nvSpPr>
        <p:spPr>
          <a:xfrm>
            <a:off x="3835781" y="3641949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Delayed registration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A88128-260C-4FB9-959E-82E19CA7F488}"/>
              </a:ext>
            </a:extLst>
          </p:cNvPr>
          <p:cNvSpPr txBox="1"/>
          <p:nvPr/>
        </p:nvSpPr>
        <p:spPr>
          <a:xfrm>
            <a:off x="7951309" y="3641949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Deregistration for user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BC5492-FF78-455F-836E-0AF52C75E43F}"/>
              </a:ext>
            </a:extLst>
          </p:cNvPr>
          <p:cNvSpPr txBox="1"/>
          <p:nvPr/>
        </p:nvSpPr>
        <p:spPr>
          <a:xfrm>
            <a:off x="3835781" y="4372613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Delayed registration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D793E2-9723-4129-BACB-60CE8E718497}"/>
              </a:ext>
            </a:extLst>
          </p:cNvPr>
          <p:cNvSpPr txBox="1"/>
          <p:nvPr/>
        </p:nvSpPr>
        <p:spPr>
          <a:xfrm>
            <a:off x="308422" y="3828511"/>
            <a:ext cx="12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User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7CFE4D-01A2-49F2-8F26-F9E19A26D563}"/>
              </a:ext>
            </a:extLst>
          </p:cNvPr>
          <p:cNvSpPr txBox="1"/>
          <p:nvPr/>
        </p:nvSpPr>
        <p:spPr>
          <a:xfrm>
            <a:off x="308422" y="4504689"/>
            <a:ext cx="12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User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89A7BF-D9A7-4339-AA40-37FA5BDB04BC}"/>
              </a:ext>
            </a:extLst>
          </p:cNvPr>
          <p:cNvSpPr txBox="1"/>
          <p:nvPr/>
        </p:nvSpPr>
        <p:spPr>
          <a:xfrm>
            <a:off x="308422" y="5245395"/>
            <a:ext cx="12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User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E5494A-71F2-4CB6-BA47-18A34EDC475E}"/>
              </a:ext>
            </a:extLst>
          </p:cNvPr>
          <p:cNvSpPr txBox="1"/>
          <p:nvPr/>
        </p:nvSpPr>
        <p:spPr>
          <a:xfrm>
            <a:off x="308422" y="5955234"/>
            <a:ext cx="128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User 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1DEF40-ECF9-41C7-B290-3B33AB86F328}"/>
              </a:ext>
            </a:extLst>
          </p:cNvPr>
          <p:cNvSpPr/>
          <p:nvPr/>
        </p:nvSpPr>
        <p:spPr>
          <a:xfrm>
            <a:off x="1538432" y="3196828"/>
            <a:ext cx="2058588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VM boot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088FAAC-AD0A-4C43-939B-D7F4FCD3BBF9}"/>
              </a:ext>
            </a:extLst>
          </p:cNvPr>
          <p:cNvSpPr/>
          <p:nvPr/>
        </p:nvSpPr>
        <p:spPr>
          <a:xfrm>
            <a:off x="3601964" y="3196705"/>
            <a:ext cx="2058588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User logs 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E96C6D-4A3C-49FC-BE34-4549CA7D54F0}"/>
              </a:ext>
            </a:extLst>
          </p:cNvPr>
          <p:cNvSpPr/>
          <p:nvPr/>
        </p:nvSpPr>
        <p:spPr>
          <a:xfrm>
            <a:off x="5660552" y="3196705"/>
            <a:ext cx="2058588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User starts app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59FCAF9-264C-4C33-BC50-618F1263739B}"/>
              </a:ext>
            </a:extLst>
          </p:cNvPr>
          <p:cNvSpPr txBox="1"/>
          <p:nvPr/>
        </p:nvSpPr>
        <p:spPr>
          <a:xfrm>
            <a:off x="448213" y="941769"/>
            <a:ext cx="6096000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ea typeface="+mn-lt"/>
                <a:cs typeface="+mn-lt"/>
              </a:rPr>
              <a:t>Stage/De-stage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One time per machine on boot up/shutdown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System context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ea typeface="+mn-lt"/>
                <a:cs typeface="+mn-lt"/>
              </a:rPr>
              <a:t>Delayed registration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Tile/Double click file associations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ea typeface="+mn-lt"/>
                <a:cs typeface="+mn-lt"/>
              </a:rPr>
              <a:t>Complete registration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MSIX container is inflated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CF0651-910F-4A70-BA42-B82651A5287F}"/>
              </a:ext>
            </a:extLst>
          </p:cNvPr>
          <p:cNvSpPr txBox="1"/>
          <p:nvPr/>
        </p:nvSpPr>
        <p:spPr>
          <a:xfrm>
            <a:off x="5894368" y="4376228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Complete Registration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46F0D3-58C7-43AA-8E0F-2FFC8FD9F68F}"/>
              </a:ext>
            </a:extLst>
          </p:cNvPr>
          <p:cNvSpPr txBox="1"/>
          <p:nvPr/>
        </p:nvSpPr>
        <p:spPr>
          <a:xfrm>
            <a:off x="7951308" y="4371906"/>
            <a:ext cx="157941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Deregistration for user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70D823-A328-4EA3-BCC9-5EA7C5A14546}"/>
              </a:ext>
            </a:extLst>
          </p:cNvPr>
          <p:cNvSpPr txBox="1"/>
          <p:nvPr/>
        </p:nvSpPr>
        <p:spPr>
          <a:xfrm>
            <a:off x="10004952" y="3787892"/>
            <a:ext cx="1579418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De-stage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D40DB-8361-4878-9C73-0F74A9B55FD9}"/>
              </a:ext>
            </a:extLst>
          </p:cNvPr>
          <p:cNvSpPr txBox="1"/>
          <p:nvPr/>
        </p:nvSpPr>
        <p:spPr>
          <a:xfrm>
            <a:off x="6686550" y="2371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90A20-68D1-49CC-A42F-CCB1B4A4BAD8}"/>
              </a:ext>
            </a:extLst>
          </p:cNvPr>
          <p:cNvSpPr/>
          <p:nvPr/>
        </p:nvSpPr>
        <p:spPr>
          <a:xfrm>
            <a:off x="1477986" y="3086259"/>
            <a:ext cx="2166722" cy="3613626"/>
          </a:xfrm>
          <a:prstGeom prst="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8CF8A-C522-4A87-9876-8AC17E0F666B}"/>
              </a:ext>
            </a:extLst>
          </p:cNvPr>
          <p:cNvSpPr/>
          <p:nvPr/>
        </p:nvSpPr>
        <p:spPr>
          <a:xfrm>
            <a:off x="9710690" y="3094248"/>
            <a:ext cx="2176184" cy="3624687"/>
          </a:xfrm>
          <a:prstGeom prst="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`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C9BCBF-F1BD-4BED-B7F0-58A90F3407E8}"/>
              </a:ext>
            </a:extLst>
          </p:cNvPr>
          <p:cNvSpPr/>
          <p:nvPr/>
        </p:nvSpPr>
        <p:spPr>
          <a:xfrm>
            <a:off x="782661" y="1517570"/>
            <a:ext cx="1390649" cy="288709"/>
          </a:xfrm>
          <a:prstGeom prst="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638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42B2-B257-44BF-84CF-5CCC72DB8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MSIX app attach demo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80F96-C230-47CD-8924-C7C63FA0F6E4}"/>
              </a:ext>
            </a:extLst>
          </p:cNvPr>
          <p:cNvSpPr txBox="1"/>
          <p:nvPr/>
        </p:nvSpPr>
        <p:spPr>
          <a:xfrm>
            <a:off x="1847575" y="3115068"/>
            <a:ext cx="7863371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C00000"/>
                </a:solidFill>
              </a:rPr>
              <a:t>Insert a “starter” screenshot to display as video preview</a:t>
            </a:r>
          </a:p>
        </p:txBody>
      </p:sp>
      <p:pic>
        <p:nvPicPr>
          <p:cNvPr id="5" name="noaudio">
            <a:hlinkClick r:id="" action="ppaction://media"/>
            <a:extLst>
              <a:ext uri="{FF2B5EF4-FFF2-40B4-BE49-F238E27FC236}">
                <a16:creationId xmlns:a16="http://schemas.microsoft.com/office/drawing/2014/main" id="{B20EB770-018A-4CA5-B2AA-BB6364D408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31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8076</TotalTime>
  <Words>961</Words>
  <Application>Microsoft Office PowerPoint</Application>
  <PresentationFormat>Widescreen</PresentationFormat>
  <Paragraphs>288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Segoe UI Semibold</vt:lpstr>
      <vt:lpstr>Segoe UI Semilight</vt:lpstr>
      <vt:lpstr>SegoeUI</vt:lpstr>
      <vt:lpstr>Wingdings</vt:lpstr>
      <vt:lpstr>Office Theme</vt:lpstr>
      <vt:lpstr>Windows Virtual Desktop – What’s New?</vt:lpstr>
      <vt:lpstr>Agenda</vt:lpstr>
      <vt:lpstr>Windows Virtual Desktop Enable a secure, remote desktop experience from anywhere </vt:lpstr>
      <vt:lpstr>Recent updates  from  Ignite 2020</vt:lpstr>
      <vt:lpstr>PowerPoint Presentation</vt:lpstr>
      <vt:lpstr>PowerPoint Presentation</vt:lpstr>
      <vt:lpstr>MSIX app attach process flow</vt:lpstr>
      <vt:lpstr>MSIX app attach lifecycle </vt:lpstr>
      <vt:lpstr>MSIX app attach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Windows Virtual Desktop usage around the world At Launch</vt:lpstr>
      <vt:lpstr>Windows Virtual Desktop usage around the world September 2020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MSIX app attach functionality</dc:title>
  <dc:creator>Stefan Georgiev</dc:creator>
  <cp:lastModifiedBy>Stefan Georgiev</cp:lastModifiedBy>
  <cp:revision>4</cp:revision>
  <dcterms:created xsi:type="dcterms:W3CDTF">2020-01-16T01:47:07Z</dcterms:created>
  <dcterms:modified xsi:type="dcterms:W3CDTF">2020-10-23T20:49:34Z</dcterms:modified>
</cp:coreProperties>
</file>